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 результатах работ муниципальных и школьных служб примирения за </a:t>
            </a:r>
            <a:r>
              <a:rPr lang="en-US" b="1" dirty="0" smtClean="0"/>
              <a:t>I</a:t>
            </a:r>
            <a:r>
              <a:rPr lang="ru-RU" b="1" dirty="0" smtClean="0"/>
              <a:t> квартал 2013 года (по итогам мониторинга)</a:t>
            </a:r>
            <a:br>
              <a:rPr lang="ru-RU" b="1" dirty="0" smtClean="0"/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68035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Количество н</a:t>
            </a:r>
            <a:r>
              <a:rPr lang="en-US" sz="2800" b="1" dirty="0" smtClean="0"/>
              <a:t>/</a:t>
            </a:r>
            <a:r>
              <a:rPr lang="ru-RU" sz="2800" b="1" dirty="0" smtClean="0"/>
              <a:t>л, охваченных реабилитационными мероприятиями после проведенных ВП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251923"/>
              </p:ext>
            </p:extLst>
          </p:nvPr>
        </p:nvGraphicFramePr>
        <p:xfrm>
          <a:off x="107496" y="1600200"/>
          <a:ext cx="8856991" cy="202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248"/>
                <a:gridCol w="648072"/>
                <a:gridCol w="648072"/>
                <a:gridCol w="648072"/>
                <a:gridCol w="720080"/>
                <a:gridCol w="648072"/>
                <a:gridCol w="720080"/>
                <a:gridCol w="648072"/>
                <a:gridCol w="720080"/>
                <a:gridCol w="648072"/>
                <a:gridCol w="648071"/>
              </a:tblGrid>
              <a:tr h="370840">
                <a:tc rowSpan="2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МСП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ШСП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УСОН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УЗТ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Всего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кв. 2013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кв. 2013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кв. 2013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кв. 2013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кв. 2013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Правонарушителей (обидчиков)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469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1191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502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1674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609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Пострадавших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142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961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394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1129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444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254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Показатели мониторинга </a:t>
            </a:r>
            <a:r>
              <a:rPr lang="ru-RU" sz="2800" b="1" dirty="0" err="1" smtClean="0"/>
              <a:t>КДНиЗП</a:t>
            </a:r>
            <a:endParaRPr lang="ru-RU" sz="28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628895"/>
              </p:ext>
            </p:extLst>
          </p:nvPr>
        </p:nvGraphicFramePr>
        <p:xfrm>
          <a:off x="107506" y="838636"/>
          <a:ext cx="8784974" cy="57847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76662"/>
                <a:gridCol w="1512168"/>
                <a:gridCol w="1296144"/>
              </a:tblGrid>
              <a:tr h="286108">
                <a:tc rowSpan="2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МСП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239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кв. 2013</a:t>
                      </a:r>
                      <a:endParaRPr lang="ru-RU" b="1" dirty="0"/>
                    </a:p>
                  </a:txBody>
                  <a:tcPr/>
                </a:tc>
              </a:tr>
              <a:tr h="41868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1. Возбуждено </a:t>
                      </a:r>
                      <a:r>
                        <a:rPr lang="ru-RU" b="1" dirty="0" err="1" smtClean="0"/>
                        <a:t>уг</a:t>
                      </a:r>
                      <a:r>
                        <a:rPr lang="ru-RU" b="1" dirty="0" smtClean="0"/>
                        <a:t>. дел, всего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1392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271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4095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из них</a:t>
                      </a:r>
                      <a:r>
                        <a:rPr lang="ru-RU" b="1" baseline="0" dirty="0" smtClean="0"/>
                        <a:t> направлено В МСП для реализации ВП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292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43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40724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2. Из возбужденных  дел закрыто, всего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1321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305</a:t>
                      </a:r>
                      <a:endParaRPr lang="ru-RU" b="1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из них</a:t>
                      </a:r>
                      <a:r>
                        <a:rPr lang="ru-RU" b="1" baseline="0" dirty="0" smtClean="0"/>
                        <a:t> в результате проведения ВП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212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26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3. Из возбужденных направлено в суд, всего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239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247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979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из них направлено в МСП</a:t>
                      </a:r>
                      <a:r>
                        <a:rPr lang="ru-RU" b="1" baseline="0" dirty="0" smtClean="0"/>
                        <a:t> для проведения ВП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335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59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4979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 Вынесен приговор суда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833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113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4979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Из них: осуждено с помещением н</a:t>
                      </a:r>
                      <a:r>
                        <a:rPr lang="en-US" b="1" dirty="0" smtClean="0"/>
                        <a:t>/</a:t>
                      </a:r>
                      <a:r>
                        <a:rPr lang="ru-RU" b="1" dirty="0" smtClean="0"/>
                        <a:t>л</a:t>
                      </a:r>
                      <a:r>
                        <a:rPr lang="ru-RU" b="1" baseline="0" dirty="0" smtClean="0"/>
                        <a:t> в воспитательную колонию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16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4979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Без лишения свободы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508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60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4979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Уголовных</a:t>
                      </a:r>
                      <a:r>
                        <a:rPr lang="ru-RU" b="1" baseline="0" dirty="0" smtClean="0"/>
                        <a:t> д</a:t>
                      </a:r>
                      <a:r>
                        <a:rPr lang="ru-RU" b="1" dirty="0" smtClean="0"/>
                        <a:t>ел закрыто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247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39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4979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 т. ч. с примирением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сторон после </a:t>
                      </a:r>
                      <a:r>
                        <a:rPr lang="ru-RU" b="1" dirty="0" smtClean="0"/>
                        <a:t>проведения </a:t>
                      </a:r>
                      <a:r>
                        <a:rPr lang="ru-RU" b="1" dirty="0" smtClean="0"/>
                        <a:t>ВП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99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13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892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/>
              <a:t>Количество служб примирения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664422"/>
              </p:ext>
            </p:extLst>
          </p:nvPr>
        </p:nvGraphicFramePr>
        <p:xfrm>
          <a:off x="457200" y="1124743"/>
          <a:ext cx="8229600" cy="56708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8456"/>
                <a:gridCol w="3456384"/>
                <a:gridCol w="3754760"/>
              </a:tblGrid>
              <a:tr h="734936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2012 г.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r>
                        <a:rPr lang="ru-RU" b="1" baseline="0" dirty="0" smtClean="0"/>
                        <a:t> квартал 2013 г.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4936"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МСП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51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49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808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Нет: Октябрьский,</a:t>
                      </a:r>
                      <a:r>
                        <a:rPr lang="ru-RU" b="1" baseline="0" dirty="0" smtClean="0"/>
                        <a:t> Соликамский, </a:t>
                      </a:r>
                      <a:r>
                        <a:rPr lang="ru-RU" b="1" baseline="0" dirty="0" err="1" smtClean="0"/>
                        <a:t>Кочевский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Нет: Александровский, Октябрьский,</a:t>
                      </a:r>
                      <a:r>
                        <a:rPr lang="ru-RU" b="1" baseline="0" dirty="0" smtClean="0"/>
                        <a:t> Соликамский, </a:t>
                      </a:r>
                      <a:r>
                        <a:rPr lang="ru-RU" b="1" baseline="0" dirty="0" err="1" smtClean="0"/>
                        <a:t>Кочевский</a:t>
                      </a:r>
                      <a:endParaRPr lang="ru-RU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4936"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ШСП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534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527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808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Нет: </a:t>
                      </a:r>
                      <a:r>
                        <a:rPr lang="ru-RU" b="1" dirty="0" err="1" smtClean="0"/>
                        <a:t>Еловский</a:t>
                      </a:r>
                      <a:r>
                        <a:rPr lang="ru-RU" b="1" dirty="0" smtClean="0"/>
                        <a:t>, Октябрьский,</a:t>
                      </a:r>
                      <a:r>
                        <a:rPr lang="ru-RU" b="1" baseline="0" dirty="0" smtClean="0"/>
                        <a:t> Соликамский, </a:t>
                      </a:r>
                      <a:r>
                        <a:rPr lang="ru-RU" b="1" baseline="0" dirty="0" err="1" smtClean="0"/>
                        <a:t>Усольский</a:t>
                      </a:r>
                      <a:r>
                        <a:rPr lang="ru-RU" b="1" baseline="0" dirty="0" smtClean="0"/>
                        <a:t>, </a:t>
                      </a:r>
                      <a:r>
                        <a:rPr lang="ru-RU" b="1" baseline="0" dirty="0" err="1" smtClean="0"/>
                        <a:t>Гайнский</a:t>
                      </a:r>
                      <a:r>
                        <a:rPr lang="ru-RU" b="1" baseline="0" dirty="0" smtClean="0"/>
                        <a:t>, </a:t>
                      </a:r>
                      <a:r>
                        <a:rPr lang="ru-RU" b="1" baseline="0" dirty="0" err="1" smtClean="0"/>
                        <a:t>Юрлинский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493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УСОН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493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СУВУЗТ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9123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6" cy="85010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Численность специалистов, ведущих восстановительные программы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8817427"/>
              </p:ext>
            </p:extLst>
          </p:nvPr>
        </p:nvGraphicFramePr>
        <p:xfrm>
          <a:off x="457200" y="1341438"/>
          <a:ext cx="8229600" cy="5385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6448"/>
                <a:gridCol w="1872208"/>
                <a:gridCol w="1800200"/>
                <a:gridCol w="1800200"/>
                <a:gridCol w="1810544"/>
              </a:tblGrid>
              <a:tr h="35937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Взрослые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Несовершеннолетние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65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2012 г.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квартал 2013г.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2012 г.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квартал 2013 г.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98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МСП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93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84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98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ШСП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766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756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1958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1748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98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УСОН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14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9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98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СУВУЗТ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98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Итого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878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1"/>
                          </a:solidFill>
                        </a:rPr>
                        <a:t>858</a:t>
                      </a:r>
                      <a:endParaRPr lang="ru-RU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1965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1"/>
                          </a:solidFill>
                        </a:rPr>
                        <a:t>1758</a:t>
                      </a:r>
                      <a:endParaRPr lang="ru-RU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506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Численность несовершеннолетних – участников ВП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9376738"/>
              </p:ext>
            </p:extLst>
          </p:nvPr>
        </p:nvGraphicFramePr>
        <p:xfrm>
          <a:off x="457200" y="1600200"/>
          <a:ext cx="8229599" cy="49251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46448"/>
                <a:gridCol w="1224136"/>
                <a:gridCol w="1296144"/>
                <a:gridCol w="1235900"/>
                <a:gridCol w="1175657"/>
                <a:gridCol w="1175657"/>
                <a:gridCol w="1175657"/>
              </a:tblGrid>
              <a:tr h="1017382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Правонарушителей (чел.)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Пострадавших (чел.)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Участников, статус</a:t>
                      </a:r>
                      <a:r>
                        <a:rPr lang="ru-RU" b="1" baseline="0" dirty="0" smtClean="0"/>
                        <a:t> которых не определен (чел.)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83460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2012 г.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квартал 2013</a:t>
                      </a:r>
                      <a:r>
                        <a:rPr lang="ru-RU" b="1" baseline="0" dirty="0" smtClean="0"/>
                        <a:t> г.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 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1 квартал 2013</a:t>
                      </a:r>
                      <a:r>
                        <a:rPr lang="ru-RU" b="1" baseline="0" dirty="0" smtClean="0"/>
                        <a:t> г.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 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1 квартал 2013</a:t>
                      </a:r>
                      <a:r>
                        <a:rPr lang="ru-RU" b="1" baseline="0" dirty="0" smtClean="0"/>
                        <a:t> г.</a:t>
                      </a:r>
                      <a:endParaRPr lang="ru-RU" b="1" dirty="0" smtClean="0"/>
                    </a:p>
                  </a:txBody>
                  <a:tcPr/>
                </a:tc>
              </a:tr>
              <a:tr h="64486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МСП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899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204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108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154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16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4486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ШСП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2486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882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2201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786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1144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251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4486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УСОН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4486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СУВУЗТ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4486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Итого: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3412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1097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2788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907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1315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1"/>
                          </a:solidFill>
                        </a:rPr>
                        <a:t>267</a:t>
                      </a:r>
                      <a:endParaRPr lang="ru-RU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715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Количество отработанных случаев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6833572"/>
              </p:ext>
            </p:extLst>
          </p:nvPr>
        </p:nvGraphicFramePr>
        <p:xfrm>
          <a:off x="107505" y="908721"/>
          <a:ext cx="8928990" cy="58402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8191"/>
                <a:gridCol w="648072"/>
                <a:gridCol w="648072"/>
                <a:gridCol w="648072"/>
                <a:gridCol w="681515"/>
                <a:gridCol w="701958"/>
                <a:gridCol w="772155"/>
                <a:gridCol w="774136"/>
                <a:gridCol w="664148"/>
                <a:gridCol w="818807"/>
                <a:gridCol w="843864"/>
              </a:tblGrid>
              <a:tr h="464357">
                <a:tc rowSpan="2">
                  <a:txBody>
                    <a:bodyPr/>
                    <a:lstStyle/>
                    <a:p>
                      <a:r>
                        <a:rPr lang="ru-RU" sz="1600" b="1" dirty="0" smtClean="0"/>
                        <a:t>По результату ВП</a:t>
                      </a:r>
                      <a:endParaRPr lang="ru-RU" sz="16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МСП</a:t>
                      </a:r>
                      <a:endParaRPr lang="ru-RU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ШСП</a:t>
                      </a:r>
                      <a:endParaRPr lang="ru-RU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УСОН</a:t>
                      </a:r>
                      <a:endParaRPr lang="ru-RU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УЗТ</a:t>
                      </a:r>
                      <a:endParaRPr lang="ru-RU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Всего</a:t>
                      </a:r>
                      <a:endParaRPr lang="ru-RU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576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2012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 кв.</a:t>
                      </a:r>
                      <a:r>
                        <a:rPr lang="ru-RU" sz="1600" b="1" baseline="0" dirty="0" smtClean="0"/>
                        <a:t> </a:t>
                      </a:r>
                      <a:r>
                        <a:rPr lang="ru-RU" sz="1600" b="1" dirty="0" smtClean="0"/>
                        <a:t>2013</a:t>
                      </a:r>
                      <a:r>
                        <a:rPr lang="ru-RU" sz="1600" b="1" baseline="0" dirty="0" smtClean="0"/>
                        <a:t> </a:t>
                      </a:r>
                      <a:endParaRPr lang="ru-RU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2012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 кв. 2013</a:t>
                      </a:r>
                      <a:r>
                        <a:rPr lang="ru-RU" sz="1600" b="1" baseline="0" dirty="0" smtClean="0"/>
                        <a:t> </a:t>
                      </a:r>
                      <a:endParaRPr lang="ru-RU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2012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 кв.</a:t>
                      </a:r>
                      <a:r>
                        <a:rPr lang="ru-RU" sz="1600" b="1" baseline="0" dirty="0" smtClean="0"/>
                        <a:t> </a:t>
                      </a:r>
                      <a:r>
                        <a:rPr lang="ru-RU" sz="1600" b="1" dirty="0" smtClean="0"/>
                        <a:t>2013</a:t>
                      </a:r>
                      <a:r>
                        <a:rPr lang="ru-RU" sz="1600" b="1" baseline="0" dirty="0" smtClean="0"/>
                        <a:t> </a:t>
                      </a:r>
                      <a:endParaRPr lang="ru-RU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2012 г.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 кв.</a:t>
                      </a:r>
                      <a:r>
                        <a:rPr lang="ru-RU" sz="1600" b="1" baseline="0" dirty="0" smtClean="0"/>
                        <a:t> </a:t>
                      </a:r>
                      <a:r>
                        <a:rPr lang="ru-RU" sz="1600" b="1" dirty="0" smtClean="0"/>
                        <a:t>2013</a:t>
                      </a:r>
                      <a:r>
                        <a:rPr lang="ru-RU" sz="1600" b="1" baseline="0" dirty="0" smtClean="0"/>
                        <a:t> </a:t>
                      </a:r>
                      <a:endParaRPr lang="ru-RU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2012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 кв.</a:t>
                      </a:r>
                      <a:r>
                        <a:rPr lang="ru-RU" sz="1600" b="1" baseline="0" dirty="0" smtClean="0"/>
                        <a:t> </a:t>
                      </a:r>
                      <a:r>
                        <a:rPr lang="ru-RU" sz="1600" b="1" dirty="0" smtClean="0"/>
                        <a:t>2013</a:t>
                      </a:r>
                      <a:r>
                        <a:rPr lang="ru-RU" sz="1600" b="1" baseline="0" dirty="0" smtClean="0"/>
                        <a:t> </a:t>
                      </a:r>
                      <a:endParaRPr lang="ru-RU" sz="1600" b="1" dirty="0" smtClean="0"/>
                    </a:p>
                  </a:txBody>
                  <a:tcPr/>
                </a:tc>
              </a:tr>
              <a:tr h="1627136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С положительным результатом (с примирительной встречей или без нее)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612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131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2379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763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54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3049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909</a:t>
                      </a:r>
                      <a:endParaRPr lang="ru-RU" sz="1600" b="1" dirty="0"/>
                    </a:p>
                  </a:txBody>
                  <a:tcPr/>
                </a:tc>
              </a:tr>
              <a:tr h="1334694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С положительным результатом с несовершеннолетним,</a:t>
                      </a:r>
                      <a:r>
                        <a:rPr lang="ru-RU" sz="1600" b="1" baseline="0" dirty="0" smtClean="0"/>
                        <a:t> правонарушитель</a:t>
                      </a:r>
                      <a:r>
                        <a:rPr lang="en-US" sz="1600" b="1" baseline="0" dirty="0" smtClean="0"/>
                        <a:t>/</a:t>
                      </a:r>
                      <a:r>
                        <a:rPr lang="ru-RU" sz="1600" b="1" baseline="0" dirty="0" smtClean="0"/>
                        <a:t>обидчик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105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51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130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39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235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90</a:t>
                      </a:r>
                      <a:endParaRPr lang="ru-RU" sz="1600" b="1" dirty="0"/>
                    </a:p>
                  </a:txBody>
                  <a:tcPr/>
                </a:tc>
              </a:tr>
              <a:tr h="1334694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С отрицательным результатом (ситуация не изменилась)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309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65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136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31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9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458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100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097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Количество отработанных случаев по источнику информирования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9269534"/>
              </p:ext>
            </p:extLst>
          </p:nvPr>
        </p:nvGraphicFramePr>
        <p:xfrm>
          <a:off x="179388" y="1340766"/>
          <a:ext cx="8785227" cy="53749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348"/>
                <a:gridCol w="648072"/>
                <a:gridCol w="720080"/>
                <a:gridCol w="792088"/>
                <a:gridCol w="720080"/>
                <a:gridCol w="648072"/>
                <a:gridCol w="648072"/>
                <a:gridCol w="648072"/>
                <a:gridCol w="648072"/>
                <a:gridCol w="648072"/>
                <a:gridCol w="648199"/>
              </a:tblGrid>
              <a:tr h="360042">
                <a:tc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МСП</a:t>
                      </a:r>
                      <a:endParaRPr lang="ru-RU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ШСП</a:t>
                      </a:r>
                      <a:endParaRPr lang="ru-RU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УСОН</a:t>
                      </a:r>
                      <a:endParaRPr lang="ru-RU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УЗТ</a:t>
                      </a:r>
                      <a:endParaRPr lang="ru-RU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Всего</a:t>
                      </a:r>
                      <a:endParaRPr lang="ru-RU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36367">
                <a:tc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2012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 кв.</a:t>
                      </a:r>
                      <a:r>
                        <a:rPr lang="ru-RU" sz="1600" b="1" baseline="0" dirty="0" smtClean="0"/>
                        <a:t> </a:t>
                      </a:r>
                      <a:r>
                        <a:rPr lang="ru-RU" sz="1600" b="1" dirty="0" smtClean="0"/>
                        <a:t>2013</a:t>
                      </a:r>
                      <a:r>
                        <a:rPr lang="ru-RU" sz="1600" b="1" baseline="0" dirty="0" smtClean="0"/>
                        <a:t> </a:t>
                      </a:r>
                      <a:endParaRPr lang="ru-RU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2012 г.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 кв.</a:t>
                      </a:r>
                      <a:r>
                        <a:rPr lang="ru-RU" sz="1600" b="1" baseline="0" dirty="0" smtClean="0"/>
                        <a:t> </a:t>
                      </a:r>
                      <a:r>
                        <a:rPr lang="ru-RU" sz="1600" b="1" dirty="0" smtClean="0"/>
                        <a:t>2013</a:t>
                      </a:r>
                      <a:r>
                        <a:rPr lang="ru-RU" sz="1600" b="1" baseline="0" dirty="0" smtClean="0"/>
                        <a:t> </a:t>
                      </a:r>
                      <a:endParaRPr lang="ru-RU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2012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 кв.</a:t>
                      </a:r>
                      <a:r>
                        <a:rPr lang="ru-RU" sz="1600" b="1" baseline="0" dirty="0" smtClean="0"/>
                        <a:t> </a:t>
                      </a:r>
                      <a:r>
                        <a:rPr lang="ru-RU" sz="1600" b="1" dirty="0" smtClean="0"/>
                        <a:t>2013</a:t>
                      </a:r>
                      <a:r>
                        <a:rPr lang="ru-RU" sz="1600" b="1" baseline="0" dirty="0" smtClean="0"/>
                        <a:t> </a:t>
                      </a:r>
                      <a:endParaRPr lang="ru-RU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2012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 кв.</a:t>
                      </a:r>
                      <a:r>
                        <a:rPr lang="ru-RU" sz="1600" b="1" baseline="0" dirty="0" smtClean="0"/>
                        <a:t> </a:t>
                      </a:r>
                      <a:r>
                        <a:rPr lang="ru-RU" sz="1600" b="1" dirty="0" smtClean="0"/>
                        <a:t>2013</a:t>
                      </a:r>
                      <a:r>
                        <a:rPr lang="ru-RU" sz="1600" b="1" baseline="0" dirty="0" smtClean="0"/>
                        <a:t> </a:t>
                      </a:r>
                      <a:endParaRPr lang="ru-RU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2012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 кв.</a:t>
                      </a:r>
                      <a:r>
                        <a:rPr lang="ru-RU" sz="1600" b="1" baseline="0" dirty="0" smtClean="0"/>
                        <a:t> </a:t>
                      </a:r>
                      <a:r>
                        <a:rPr lang="ru-RU" sz="1600" b="1" dirty="0" smtClean="0"/>
                        <a:t>2013</a:t>
                      </a:r>
                      <a:r>
                        <a:rPr lang="ru-RU" sz="1600" b="1" baseline="0" dirty="0" smtClean="0"/>
                        <a:t> </a:t>
                      </a:r>
                      <a:endParaRPr lang="ru-RU" sz="1600" b="1" dirty="0" smtClean="0"/>
                    </a:p>
                  </a:txBody>
                  <a:tcPr/>
                </a:tc>
              </a:tr>
              <a:tr h="571081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Заявка от </a:t>
                      </a:r>
                      <a:r>
                        <a:rPr lang="ru-RU" sz="1600" b="1" dirty="0" err="1" smtClean="0"/>
                        <a:t>КДНиЗП</a:t>
                      </a:r>
                      <a:r>
                        <a:rPr lang="ru-RU" sz="1600" b="1" dirty="0" smtClean="0"/>
                        <a:t>: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925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225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212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40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995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180</a:t>
                      </a:r>
                      <a:endParaRPr lang="ru-RU" sz="1600" b="1" dirty="0"/>
                    </a:p>
                  </a:txBody>
                  <a:tcPr/>
                </a:tc>
              </a:tr>
              <a:tr h="571081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- От специалиста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463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101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167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35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631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138</a:t>
                      </a:r>
                      <a:endParaRPr lang="ru-RU" sz="1600" b="1" dirty="0"/>
                    </a:p>
                  </a:txBody>
                  <a:tcPr/>
                </a:tc>
              </a:tr>
              <a:tr h="571081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- Из суда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312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89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8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322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91</a:t>
                      </a:r>
                      <a:endParaRPr lang="ru-RU" sz="1600" b="1" dirty="0"/>
                    </a:p>
                  </a:txBody>
                  <a:tcPr/>
                </a:tc>
              </a:tr>
              <a:tr h="571081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- Из ПДН ОВД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34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36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150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38</a:t>
                      </a:r>
                      <a:endParaRPr lang="ru-RU" sz="1600" b="1" dirty="0"/>
                    </a:p>
                  </a:txBody>
                  <a:tcPr/>
                </a:tc>
              </a:tr>
              <a:tr h="971234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- Из отдела расследования преступлений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37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28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</a:t>
                      </a:r>
                      <a:endParaRPr lang="ru-RU" sz="1600" b="1" dirty="0"/>
                    </a:p>
                  </a:txBody>
                  <a:tcPr/>
                </a:tc>
              </a:tr>
              <a:tr h="637599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Личное обращение в службу примирения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54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1019</a:t>
                      </a:r>
                      <a:endParaRPr lang="ru-RU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316</a:t>
                      </a:r>
                      <a:endParaRPr lang="ru-RU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41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9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1115</a:t>
                      </a:r>
                      <a:endParaRPr lang="ru-RU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335</a:t>
                      </a:r>
                      <a:endParaRPr lang="ru-RU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97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Количество отработанных случаев по типу конфликта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7159967"/>
              </p:ext>
            </p:extLst>
          </p:nvPr>
        </p:nvGraphicFramePr>
        <p:xfrm>
          <a:off x="-2" y="548679"/>
          <a:ext cx="9144001" cy="6315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8808"/>
                <a:gridCol w="655782"/>
                <a:gridCol w="655782"/>
                <a:gridCol w="728646"/>
                <a:gridCol w="655782"/>
                <a:gridCol w="655782"/>
                <a:gridCol w="728646"/>
                <a:gridCol w="655782"/>
                <a:gridCol w="728646"/>
                <a:gridCol w="655782"/>
                <a:gridCol w="764563"/>
              </a:tblGrid>
              <a:tr h="390088">
                <a:tc rowSpan="2">
                  <a:txBody>
                    <a:bodyPr/>
                    <a:lstStyle/>
                    <a:p>
                      <a:pPr algn="l"/>
                      <a:endParaRPr lang="ru-RU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МСП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ШСП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УСОН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УЗТ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Всего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8265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2012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кв. 2013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2012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кв. 2013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2012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r>
                        <a:rPr lang="ru-RU" b="1" baseline="0" dirty="0" smtClean="0"/>
                        <a:t> кв. 2013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2012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кв. 2013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2012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кв. 2013</a:t>
                      </a:r>
                      <a:endParaRPr lang="ru-RU" b="1" dirty="0"/>
                    </a:p>
                  </a:txBody>
                  <a:tcPr/>
                </a:tc>
              </a:tr>
              <a:tr h="493039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н</a:t>
                      </a:r>
                      <a:r>
                        <a:rPr lang="en-US" b="1" dirty="0" smtClean="0"/>
                        <a:t>/</a:t>
                      </a:r>
                      <a:r>
                        <a:rPr lang="ru-RU" b="1" dirty="0" smtClean="0"/>
                        <a:t>л – н</a:t>
                      </a:r>
                      <a:r>
                        <a:rPr lang="en-US" b="1" dirty="0" smtClean="0"/>
                        <a:t>/</a:t>
                      </a:r>
                      <a:r>
                        <a:rPr lang="ru-RU" b="1" dirty="0" smtClean="0"/>
                        <a:t>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361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59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1938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628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2305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691</a:t>
                      </a:r>
                      <a:endParaRPr lang="ru-RU" b="1" dirty="0"/>
                    </a:p>
                  </a:txBody>
                  <a:tcPr/>
                </a:tc>
              </a:tr>
              <a:tr h="682654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н</a:t>
                      </a:r>
                      <a:r>
                        <a:rPr lang="en-US" b="1" dirty="0" smtClean="0"/>
                        <a:t>/</a:t>
                      </a:r>
                      <a:r>
                        <a:rPr lang="ru-RU" b="1" dirty="0" smtClean="0"/>
                        <a:t>л, группа н</a:t>
                      </a:r>
                      <a:r>
                        <a:rPr lang="en-US" b="1" dirty="0" smtClean="0"/>
                        <a:t>/</a:t>
                      </a:r>
                      <a:r>
                        <a:rPr lang="ru-RU" b="1" dirty="0" smtClean="0"/>
                        <a:t>л – группа н</a:t>
                      </a:r>
                      <a:r>
                        <a:rPr lang="en-US" b="1" dirty="0" smtClean="0"/>
                        <a:t>/</a:t>
                      </a:r>
                      <a:r>
                        <a:rPr lang="ru-RU" b="1" dirty="0" smtClean="0"/>
                        <a:t>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297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91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351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94</a:t>
                      </a:r>
                      <a:endParaRPr lang="ru-RU" b="1" dirty="0"/>
                    </a:p>
                  </a:txBody>
                  <a:tcPr/>
                </a:tc>
              </a:tr>
              <a:tr h="682654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н</a:t>
                      </a:r>
                      <a:r>
                        <a:rPr lang="en-US" b="1" dirty="0" smtClean="0"/>
                        <a:t>/</a:t>
                      </a:r>
                      <a:r>
                        <a:rPr lang="ru-RU" b="1" dirty="0" smtClean="0"/>
                        <a:t>л, группа н</a:t>
                      </a:r>
                      <a:r>
                        <a:rPr lang="en-US" b="1" dirty="0" smtClean="0"/>
                        <a:t>/</a:t>
                      </a:r>
                      <a:r>
                        <a:rPr lang="ru-RU" b="1" dirty="0" smtClean="0"/>
                        <a:t>л – специалист, педагог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149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47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171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50</a:t>
                      </a:r>
                      <a:endParaRPr lang="ru-RU" b="1" dirty="0"/>
                    </a:p>
                  </a:txBody>
                  <a:tcPr/>
                </a:tc>
              </a:tr>
              <a:tr h="728974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Педагог, админ-я – родитель, группа род-й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23</a:t>
                      </a:r>
                      <a:endParaRPr lang="ru-RU" b="1" dirty="0"/>
                    </a:p>
                  </a:txBody>
                  <a:tcPr/>
                </a:tc>
              </a:tr>
              <a:tr h="682654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н</a:t>
                      </a:r>
                      <a:r>
                        <a:rPr lang="en-US" b="1" dirty="0" smtClean="0"/>
                        <a:t>/</a:t>
                      </a:r>
                      <a:r>
                        <a:rPr lang="ru-RU" b="1" dirty="0" smtClean="0"/>
                        <a:t>л – родитель (родственник)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146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41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99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19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275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69</a:t>
                      </a:r>
                      <a:endParaRPr lang="ru-RU" b="1" dirty="0"/>
                    </a:p>
                  </a:txBody>
                  <a:tcPr/>
                </a:tc>
              </a:tr>
              <a:tr h="682654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н</a:t>
                      </a:r>
                      <a:r>
                        <a:rPr lang="en-US" b="1" dirty="0" smtClean="0"/>
                        <a:t>/</a:t>
                      </a:r>
                      <a:r>
                        <a:rPr lang="ru-RU" b="1" dirty="0" smtClean="0"/>
                        <a:t>л – другие взрослые (всего)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400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454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137</a:t>
                      </a:r>
                      <a:endParaRPr lang="ru-RU" b="1" dirty="0"/>
                    </a:p>
                  </a:txBody>
                  <a:tcPr/>
                </a:tc>
              </a:tr>
              <a:tr h="714291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Из них н</a:t>
                      </a:r>
                      <a:r>
                        <a:rPr lang="en-US" b="1" dirty="0" smtClean="0"/>
                        <a:t>/</a:t>
                      </a:r>
                      <a:r>
                        <a:rPr lang="ru-RU" b="1" dirty="0" smtClean="0"/>
                        <a:t>л</a:t>
                      </a:r>
                      <a:r>
                        <a:rPr lang="ru-RU" b="1" baseline="0" dirty="0" smtClean="0"/>
                        <a:t> – </a:t>
                      </a:r>
                      <a:r>
                        <a:rPr lang="ru-RU" b="1" baseline="0" dirty="0" err="1" smtClean="0"/>
                        <a:t>уч</a:t>
                      </a:r>
                      <a:r>
                        <a:rPr lang="ru-RU" b="1" baseline="0" dirty="0" smtClean="0"/>
                        <a:t>-ков групп. </a:t>
                      </a:r>
                      <a:r>
                        <a:rPr lang="ru-RU" b="1" baseline="0" dirty="0" err="1" smtClean="0"/>
                        <a:t>правонар-ий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21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18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120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39</a:t>
                      </a:r>
                      <a:endParaRPr lang="ru-RU" b="1" dirty="0"/>
                    </a:p>
                  </a:txBody>
                  <a:tcPr/>
                </a:tc>
              </a:tr>
              <a:tr h="390088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Другое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22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12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35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21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Количество отработанных случаев по характеру конфликта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3181731"/>
              </p:ext>
            </p:extLst>
          </p:nvPr>
        </p:nvGraphicFramePr>
        <p:xfrm>
          <a:off x="107498" y="620685"/>
          <a:ext cx="8928997" cy="6120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2254"/>
                <a:gridCol w="648072"/>
                <a:gridCol w="720080"/>
                <a:gridCol w="648072"/>
                <a:gridCol w="720080"/>
                <a:gridCol w="648072"/>
                <a:gridCol w="648072"/>
                <a:gridCol w="648072"/>
                <a:gridCol w="648072"/>
                <a:gridCol w="648072"/>
                <a:gridCol w="720079"/>
              </a:tblGrid>
              <a:tr h="446812">
                <a:tc rowSpan="2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МСП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ШСП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УСОН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УЗТ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Всего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6195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1 кв.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1 кв.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1 кв.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1 кв.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1 кв. 2013</a:t>
                      </a:r>
                    </a:p>
                  </a:txBody>
                  <a:tcPr/>
                </a:tc>
              </a:tr>
              <a:tr h="122933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Обществ.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опасные деяния, совершенные н</a:t>
                      </a:r>
                      <a:r>
                        <a:rPr lang="en-US" b="1" dirty="0" smtClean="0"/>
                        <a:t>/</a:t>
                      </a:r>
                      <a:r>
                        <a:rPr lang="ru-RU" b="1" dirty="0" smtClean="0"/>
                        <a:t>л до 14 лет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191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45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234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426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99</a:t>
                      </a:r>
                      <a:endParaRPr lang="ru-RU" b="1" dirty="0"/>
                    </a:p>
                  </a:txBody>
                  <a:tcPr/>
                </a:tc>
              </a:tr>
              <a:tr h="12293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Обществ.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опасные деяния, совершенные н</a:t>
                      </a:r>
                      <a:r>
                        <a:rPr lang="en-US" b="1" dirty="0" smtClean="0"/>
                        <a:t>/</a:t>
                      </a:r>
                      <a:r>
                        <a:rPr lang="ru-RU" b="1" dirty="0" smtClean="0"/>
                        <a:t>л 14-16</a:t>
                      </a:r>
                      <a:r>
                        <a:rPr lang="ru-RU" b="1" baseline="0" dirty="0" smtClean="0"/>
                        <a:t> лет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159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23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231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44</a:t>
                      </a:r>
                      <a:endParaRPr lang="ru-RU" b="1" dirty="0"/>
                    </a:p>
                  </a:txBody>
                  <a:tcPr/>
                </a:tc>
              </a:tr>
              <a:tr h="66195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Уголовные преступления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423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118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437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125</a:t>
                      </a:r>
                      <a:endParaRPr lang="ru-RU" b="1" dirty="0"/>
                    </a:p>
                  </a:txBody>
                  <a:tcPr/>
                </a:tc>
              </a:tr>
              <a:tr h="66195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Административные правонарушения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14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168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30</a:t>
                      </a:r>
                      <a:endParaRPr lang="ru-RU" b="1" dirty="0"/>
                    </a:p>
                  </a:txBody>
                  <a:tcPr/>
                </a:tc>
              </a:tr>
              <a:tr h="122933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 криминальный конфликт</a:t>
                      </a:r>
                      <a:r>
                        <a:rPr lang="ru-RU" b="1" baseline="0" dirty="0" smtClean="0"/>
                        <a:t> (ссора, внутрисемейный конфликт)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193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2223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738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2480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801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32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Количество отработанных случаев по типу программ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6293441"/>
              </p:ext>
            </p:extLst>
          </p:nvPr>
        </p:nvGraphicFramePr>
        <p:xfrm>
          <a:off x="107498" y="692699"/>
          <a:ext cx="8928997" cy="612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246"/>
                <a:gridCol w="648072"/>
                <a:gridCol w="720080"/>
                <a:gridCol w="648072"/>
                <a:gridCol w="720080"/>
                <a:gridCol w="648072"/>
                <a:gridCol w="792088"/>
                <a:gridCol w="648072"/>
                <a:gridCol w="648072"/>
                <a:gridCol w="648072"/>
                <a:gridCol w="648071"/>
              </a:tblGrid>
              <a:tr h="216021">
                <a:tc rowSpan="2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МСП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ШСП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УСОН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УЗТ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Всего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9196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кв. 2013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кв. 2013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кв. 2013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кв. 2013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кв. 2013</a:t>
                      </a:r>
                      <a:endParaRPr lang="ru-RU" b="1" dirty="0"/>
                    </a:p>
                  </a:txBody>
                  <a:tcPr/>
                </a:tc>
              </a:tr>
              <a:tr h="595304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Прогр</a:t>
                      </a:r>
                      <a:r>
                        <a:rPr lang="ru-RU" b="1" dirty="0" smtClean="0"/>
                        <a:t>. примирения между </a:t>
                      </a:r>
                      <a:r>
                        <a:rPr lang="ru-RU" b="1" dirty="0" err="1" smtClean="0"/>
                        <a:t>родств</a:t>
                      </a:r>
                      <a:r>
                        <a:rPr lang="ru-RU" b="1" dirty="0" smtClean="0"/>
                        <a:t>-ми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350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2082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682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2460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778</a:t>
                      </a:r>
                      <a:endParaRPr lang="ru-RU" b="1" dirty="0"/>
                    </a:p>
                  </a:txBody>
                  <a:tcPr/>
                </a:tc>
              </a:tr>
              <a:tr h="845661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Прогр</a:t>
                      </a:r>
                      <a:r>
                        <a:rPr lang="ru-RU" b="1" dirty="0" smtClean="0"/>
                        <a:t>. заглаживания вреда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478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121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266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748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194</a:t>
                      </a:r>
                      <a:endParaRPr lang="ru-RU" b="1" dirty="0"/>
                    </a:p>
                  </a:txBody>
                  <a:tcPr/>
                </a:tc>
              </a:tr>
              <a:tr h="851605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Прогр</a:t>
                      </a:r>
                      <a:r>
                        <a:rPr lang="ru-RU" b="1" dirty="0" smtClean="0"/>
                        <a:t>. примирения в семье (в том числе сем. </a:t>
                      </a:r>
                      <a:r>
                        <a:rPr lang="ru-RU" b="1" baseline="0" dirty="0" smtClean="0"/>
                        <a:t>к-ты)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189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42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98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323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70</a:t>
                      </a:r>
                      <a:endParaRPr lang="ru-RU" b="1" dirty="0"/>
                    </a:p>
                  </a:txBody>
                  <a:tcPr/>
                </a:tc>
              </a:tr>
              <a:tr h="1606756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Групп.прогр</a:t>
                      </a:r>
                      <a:r>
                        <a:rPr lang="ru-RU" b="1" dirty="0" smtClean="0"/>
                        <a:t>. (сем. конференции, круговые </a:t>
                      </a:r>
                      <a:r>
                        <a:rPr lang="ru-RU" b="1" dirty="0" err="1" smtClean="0"/>
                        <a:t>сообщ-ва</a:t>
                      </a:r>
                      <a:r>
                        <a:rPr lang="ru-RU" b="1" dirty="0" smtClean="0"/>
                        <a:t> и др.) без </a:t>
                      </a:r>
                      <a:r>
                        <a:rPr lang="ru-RU" b="1" dirty="0" err="1" smtClean="0"/>
                        <a:t>привл</a:t>
                      </a:r>
                      <a:r>
                        <a:rPr lang="ru-RU" b="1" dirty="0" smtClean="0"/>
                        <a:t>-я спец-</a:t>
                      </a:r>
                      <a:r>
                        <a:rPr lang="ru-RU" b="1" dirty="0" err="1" smtClean="0"/>
                        <a:t>тов</a:t>
                      </a:r>
                      <a:r>
                        <a:rPr lang="ru-RU" b="1" dirty="0" smtClean="0"/>
                        <a:t> др. ведомств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173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39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178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39</a:t>
                      </a:r>
                      <a:endParaRPr lang="ru-RU" b="1" dirty="0"/>
                    </a:p>
                  </a:txBody>
                  <a:tcPr/>
                </a:tc>
              </a:tr>
              <a:tr h="85160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Групповые с </a:t>
                      </a:r>
                      <a:r>
                        <a:rPr lang="ru-RU" b="1" dirty="0" err="1" smtClean="0"/>
                        <a:t>привл</a:t>
                      </a:r>
                      <a:r>
                        <a:rPr lang="ru-RU" b="1" dirty="0" smtClean="0"/>
                        <a:t>-ем</a:t>
                      </a:r>
                      <a:r>
                        <a:rPr lang="ru-RU" b="1" baseline="0" dirty="0" smtClean="0"/>
                        <a:t> специалистов др. ведомств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19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50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1035</Words>
  <Application>Microsoft Office PowerPoint</Application>
  <PresentationFormat>Экран (4:3)</PresentationFormat>
  <Paragraphs>549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О результатах работ муниципальных и школьных служб примирения за I квартал 2013 года (по итогам мониторинга) </vt:lpstr>
      <vt:lpstr>Количество служб примирения</vt:lpstr>
      <vt:lpstr>Численность специалистов, ведущих восстановительные программы</vt:lpstr>
      <vt:lpstr>Численность несовершеннолетних – участников ВП</vt:lpstr>
      <vt:lpstr>Количество отработанных случаев</vt:lpstr>
      <vt:lpstr>Количество отработанных случаев по источнику информирования</vt:lpstr>
      <vt:lpstr>Количество отработанных случаев по типу конфликта</vt:lpstr>
      <vt:lpstr>Количество отработанных случаев по характеру конфликта</vt:lpstr>
      <vt:lpstr>Количество отработанных случаев по типу программ</vt:lpstr>
      <vt:lpstr>Количество н/л, охваченных реабилитационными мероприятиями после проведенных ВП</vt:lpstr>
      <vt:lpstr>Показатели мониторинга КДНиЗП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результатах работ муниципальных и школьных служб примирения за I квартал 2013 года (по итогам мониторинга) </dc:title>
  <cp:lastModifiedBy>Рембо</cp:lastModifiedBy>
  <cp:revision>25</cp:revision>
  <cp:lastPrinted>2013-06-26T07:34:13Z</cp:lastPrinted>
  <dcterms:modified xsi:type="dcterms:W3CDTF">2013-06-26T07:35:19Z</dcterms:modified>
</cp:coreProperties>
</file>