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12"/>
  </p:notesMasterIdLst>
  <p:sldIdLst>
    <p:sldId id="338" r:id="rId2"/>
    <p:sldId id="339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3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4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1559D-169F-487C-A63E-31602CE2377E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7936E-9F82-43AA-87D5-65EEEDF4EE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799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E2D51BC-7A49-4D99-A65A-54106405809B}" type="slidenum">
              <a:rPr lang="ru-RU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96A7337E-80B0-486A-BB76-D5E9ED1F17FE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8FE6BA5-F4AA-457C-8411-41719B7361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24D85-7FE6-4B21-B84B-1B85E196FB13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680CF-1CEE-49E7-B5B0-1BE028D807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6DEF7-65AD-4D94-BB44-E2EA94C4F593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34FCE-46A7-495D-B843-41FFCAAA1E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90248-73AA-4E47-8D48-16CA03F4D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502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6347C-9F65-46A5-B815-7F17BBEF7B96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D3C8A-2079-47C7-B1D9-04EC837055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A3477-2569-40F2-BD8C-35E3C2DEF519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D83C5-165E-4CE3-AA29-D935DC829E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46266-C6D0-439E-BE9C-0FE5A6D9F6F1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E43D4-096C-40A9-B4E8-9A56102419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1113B-000D-4870-A701-F19E13CE415C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42644-6D2D-465F-AC62-97703016DE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163C3-F1EF-4890-9BE4-0B8D9277BFA8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7B579-B861-4A90-B8C6-D9EE6E2496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01A55-6FAD-4D35-B823-1B4188B7B35E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43E65-2622-44BF-9850-EE08AF68EA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F0C57-5EE8-4326-B97F-EDB29354EB38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5C3AC-2D0A-48BC-A018-8A3220FF5E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D49DF-2D0A-4C6D-853D-2DAC97A4F5B7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45712-ED93-49B3-8933-F5D2493651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BC7C2112-E295-4EFB-96B8-484B75823045}" type="datetimeFigureOut">
              <a:rPr lang="ru-RU"/>
              <a:pPr>
                <a:defRPr/>
              </a:pPr>
              <a:t>13.03.2013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76664E90-AAA2-459F-AF97-CF1FA9DFA9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22" r:id="rId8"/>
    <p:sldLayoutId id="2147483823" r:id="rId9"/>
    <p:sldLayoutId id="2147483819" r:id="rId10"/>
    <p:sldLayoutId id="2147483820" r:id="rId11"/>
    <p:sldLayoutId id="214748382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mbudsman.perm.ru/" TargetMode="External"/><Relationship Id="rId2" Type="http://schemas.openxmlformats.org/officeDocument/2006/relationships/hyperlink" Target="mailto:ombudsman@permregion.ru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916832"/>
            <a:ext cx="3888432" cy="4568552"/>
          </a:xfrm>
        </p:spPr>
        <p:txBody>
          <a:bodyPr>
            <a:noAutofit/>
          </a:bodyPr>
          <a:lstStyle/>
          <a:p>
            <a:pPr algn="ctr" hangingPunct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Краевая межведомственная конференция</a:t>
            </a:r>
            <a:br>
              <a:rPr lang="ru-RU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«Применение восстановительных технологий в работе с несовершеннолетними в Пермском крае: </a:t>
            </a:r>
            <a:br>
              <a:rPr lang="ru-RU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результаты и перспективы развития»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/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100" b="1" dirty="0" smtClean="0">
                <a:latin typeface="Arial" charset="0"/>
                <a:cs typeface="Arial" charset="0"/>
              </a:rPr>
              <a:t>ПЕРСПЕКТИВЫ </a:t>
            </a:r>
            <a:br>
              <a:rPr lang="ru-RU" sz="2100" b="1" dirty="0" smtClean="0">
                <a:latin typeface="Arial" charset="0"/>
                <a:cs typeface="Arial" charset="0"/>
              </a:rPr>
            </a:br>
            <a:r>
              <a:rPr lang="ru-RU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РАЗВИТИЯ ВОССТАНОВИТЕЛЬНОГО ПРАВОСУДИЯ</a:t>
            </a:r>
            <a:r>
              <a:rPr lang="ru-RU" sz="2100" b="1" dirty="0" smtClean="0">
                <a:latin typeface="Arial" charset="0"/>
                <a:cs typeface="Arial" charset="0"/>
              </a:rPr>
              <a:t>  </a:t>
            </a:r>
            <a:br>
              <a:rPr lang="ru-RU" sz="2100" b="1" dirty="0" smtClean="0">
                <a:latin typeface="Arial" charset="0"/>
                <a:cs typeface="Arial" charset="0"/>
              </a:rPr>
            </a:br>
            <a:r>
              <a:rPr lang="ru-RU" sz="2100" b="1" dirty="0" smtClean="0">
                <a:latin typeface="Arial" charset="0"/>
                <a:cs typeface="Arial" charset="0"/>
              </a:rPr>
              <a:t>В  ПЕРМСКОМ КРАЕ В  КОНТЕКСТЕ РЕАЛИЗАЦИИ НАЦИОНАЛЬНОЙ СТРАТЕГИИ ДЕЙСТВИЙ </a:t>
            </a:r>
            <a:br>
              <a:rPr lang="ru-RU" sz="2100" b="1" dirty="0" smtClean="0">
                <a:latin typeface="Arial" charset="0"/>
                <a:cs typeface="Arial" charset="0"/>
              </a:rPr>
            </a:br>
            <a:r>
              <a:rPr lang="ru-RU" sz="2100" b="1" dirty="0" smtClean="0">
                <a:latin typeface="Arial" charset="0"/>
                <a:cs typeface="Arial" charset="0"/>
              </a:rPr>
              <a:t>В ИНТЕРЕСАХ ДЕТЕЙ </a:t>
            </a:r>
            <a:br>
              <a:rPr lang="ru-RU" sz="2100" b="1" dirty="0" smtClean="0">
                <a:latin typeface="Arial" charset="0"/>
                <a:cs typeface="Arial" charset="0"/>
              </a:rPr>
            </a:br>
            <a:r>
              <a:rPr lang="ru-RU" sz="2100" b="1" dirty="0" smtClean="0">
                <a:latin typeface="Arial" charset="0"/>
                <a:cs typeface="Arial" charset="0"/>
              </a:rPr>
              <a:t>НА 2012-2017 ГОДЫ</a:t>
            </a:r>
            <a:r>
              <a:rPr lang="ru-RU" sz="2000" b="1" dirty="0" smtClean="0">
                <a:solidFill>
                  <a:srgbClr val="4A6300"/>
                </a:solidFill>
              </a:rPr>
              <a:t/>
            </a:r>
            <a:br>
              <a:rPr lang="ru-RU" sz="2000" b="1" dirty="0" smtClean="0">
                <a:solidFill>
                  <a:srgbClr val="4A6300"/>
                </a:solidFill>
              </a:rPr>
            </a:br>
            <a:r>
              <a:rPr lang="ru-RU" sz="2000" b="1" dirty="0" smtClean="0">
                <a:solidFill>
                  <a:srgbClr val="4A6300"/>
                </a:solidFill>
              </a:rPr>
              <a:t/>
            </a:r>
            <a:br>
              <a:rPr lang="ru-RU" sz="2000" b="1" dirty="0" smtClean="0">
                <a:solidFill>
                  <a:srgbClr val="4A6300"/>
                </a:solidFill>
              </a:rPr>
            </a:br>
            <a:r>
              <a:rPr lang="ru-RU" sz="2000" b="1" dirty="0">
                <a:solidFill>
                  <a:srgbClr val="4A6300"/>
                </a:solidFill>
              </a:rPr>
              <a:t/>
            </a:r>
            <a:br>
              <a:rPr lang="ru-RU" sz="2000" b="1" dirty="0">
                <a:solidFill>
                  <a:srgbClr val="4A6300"/>
                </a:solidFill>
              </a:rPr>
            </a:br>
            <a:r>
              <a:rPr lang="ru-RU" sz="1200" b="1" dirty="0" smtClean="0">
                <a:solidFill>
                  <a:schemeClr val="tx1"/>
                </a:solidFill>
              </a:rPr>
              <a:t>Павел Владимирович Миков</a:t>
            </a:r>
            <a:r>
              <a:rPr lang="ru-RU" sz="1200" dirty="0" smtClean="0">
                <a:solidFill>
                  <a:schemeClr val="tx1"/>
                </a:solidFill>
              </a:rPr>
              <a:t>,</a:t>
            </a:r>
            <a:br>
              <a:rPr lang="ru-RU" sz="1200" dirty="0" smtClean="0">
                <a:solidFill>
                  <a:schemeClr val="tx1"/>
                </a:solidFill>
              </a:rPr>
            </a:br>
            <a:r>
              <a:rPr lang="ru-RU" sz="1200" dirty="0" smtClean="0">
                <a:solidFill>
                  <a:schemeClr val="tx1"/>
                </a:solidFill>
              </a:rPr>
              <a:t>  Уполномоченный по правам ребенка</a:t>
            </a:r>
            <a:br>
              <a:rPr lang="ru-RU" sz="1200" dirty="0" smtClean="0">
                <a:solidFill>
                  <a:schemeClr val="tx1"/>
                </a:solidFill>
              </a:rPr>
            </a:br>
            <a:r>
              <a:rPr lang="ru-RU" sz="1200" dirty="0" smtClean="0">
                <a:solidFill>
                  <a:schemeClr val="tx1"/>
                </a:solidFill>
              </a:rPr>
              <a:t> в Пермском крае</a:t>
            </a:r>
            <a:r>
              <a:rPr lang="ru-RU" sz="1800" dirty="0" smtClean="0">
                <a:solidFill>
                  <a:schemeClr val="tx1"/>
                </a:solidFill>
              </a:rPr>
              <a:t/>
            </a:r>
            <a:br>
              <a:rPr lang="ru-RU" sz="1800" dirty="0" smtClean="0">
                <a:solidFill>
                  <a:schemeClr val="tx1"/>
                </a:solidFill>
              </a:rPr>
            </a:br>
            <a:endParaRPr lang="ru-RU" sz="1800" b="1" dirty="0" smtClean="0">
              <a:solidFill>
                <a:schemeClr val="tx1"/>
              </a:solidFill>
            </a:endParaRPr>
          </a:p>
        </p:txBody>
      </p:sp>
      <p:pic>
        <p:nvPicPr>
          <p:cNvPr id="1030" name="Picture 6" descr="C:\Users\esistomina\Desktop\photo0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631467"/>
            <a:ext cx="2664296" cy="31721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esistomina\Desktop\WJeSfed7eL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2038" y="3803599"/>
            <a:ext cx="3187328" cy="2205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8354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2571750"/>
            <a:ext cx="7851775" cy="42862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00B050"/>
                </a:solidFill>
              </a:rPr>
              <a:t>Уполномоченный по правам ребенка </a:t>
            </a:r>
            <a:br>
              <a:rPr lang="ru-RU" sz="2400" dirty="0" smtClean="0">
                <a:solidFill>
                  <a:srgbClr val="00B050"/>
                </a:solidFill>
              </a:rPr>
            </a:br>
            <a:r>
              <a:rPr lang="ru-RU" sz="2400" dirty="0" smtClean="0">
                <a:solidFill>
                  <a:srgbClr val="00B050"/>
                </a:solidFill>
              </a:rPr>
              <a:t>в Пермском крае </a:t>
            </a:r>
            <a:br>
              <a:rPr lang="ru-RU" sz="2400" dirty="0" smtClean="0">
                <a:solidFill>
                  <a:srgbClr val="00B050"/>
                </a:solidFill>
              </a:rPr>
            </a:br>
            <a:r>
              <a:rPr lang="ru-RU" sz="2400" dirty="0" smtClean="0">
                <a:solidFill>
                  <a:srgbClr val="00B050"/>
                </a:solidFill>
              </a:rPr>
              <a:t>Павел Владимирович Миков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Почтовый адрес: </a:t>
            </a:r>
            <a:r>
              <a:rPr lang="ru-RU" sz="2400" dirty="0" smtClean="0">
                <a:solidFill>
                  <a:srgbClr val="002060"/>
                </a:solidFill>
              </a:rPr>
              <a:t>614006, город Пермь,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ул. Ленина, 51, </a:t>
            </a:r>
            <a:r>
              <a:rPr lang="ru-RU" sz="2400" dirty="0" err="1" smtClean="0">
                <a:solidFill>
                  <a:srgbClr val="002060"/>
                </a:solidFill>
              </a:rPr>
              <a:t>каб</a:t>
            </a:r>
            <a:r>
              <a:rPr lang="ru-RU" sz="2400" dirty="0" smtClean="0">
                <a:solidFill>
                  <a:srgbClr val="002060"/>
                </a:solidFill>
              </a:rPr>
              <a:t>. 232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тел.: </a:t>
            </a:r>
            <a:r>
              <a:rPr lang="ru-RU" sz="2400" dirty="0" smtClean="0">
                <a:solidFill>
                  <a:srgbClr val="002060"/>
                </a:solidFill>
              </a:rPr>
              <a:t>(342) 217-67-94, 217-76-70, 237-57-80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Факс: </a:t>
            </a:r>
            <a:r>
              <a:rPr lang="ru-RU" sz="2400" dirty="0" smtClean="0">
                <a:solidFill>
                  <a:srgbClr val="002060"/>
                </a:solidFill>
              </a:rPr>
              <a:t>(342) 235-14-57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E-mail</a:t>
            </a:r>
            <a:r>
              <a:rPr lang="ru-RU" sz="2400" dirty="0" smtClean="0"/>
              <a:t>:</a:t>
            </a:r>
            <a:r>
              <a:rPr lang="en-US" sz="2400" dirty="0" smtClean="0"/>
              <a:t> </a:t>
            </a:r>
            <a:r>
              <a:rPr lang="en-US" sz="2400" dirty="0" smtClean="0">
                <a:hlinkClick r:id="rId2"/>
              </a:rPr>
              <a:t>ombudsman@uppc.permkrai.ru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en-US" sz="2400" dirty="0" smtClean="0">
                <a:hlinkClick r:id="rId3"/>
              </a:rPr>
              <a:t> WWW.OMBUDSMAN.PERM.RU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ru-RU" sz="2400" dirty="0" smtClean="0"/>
          </a:p>
        </p:txBody>
      </p:sp>
      <p:sp>
        <p:nvSpPr>
          <p:cNvPr id="13315" name="Текст 4"/>
          <p:cNvSpPr>
            <a:spLocks noGrp="1"/>
          </p:cNvSpPr>
          <p:nvPr>
            <p:ph type="body" idx="1"/>
          </p:nvPr>
        </p:nvSpPr>
        <p:spPr>
          <a:xfrm>
            <a:off x="755576" y="692696"/>
            <a:ext cx="7772400" cy="2133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ВНИМАНИЕ, КОЛЛЕГИ!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ОТКРЫТ ДЛЯ СОТРУДНИЧЕСТВА С ВАМИ В ИНТЕРЕСАХ ДЕТЕЙ!</a:t>
            </a:r>
          </a:p>
          <a:p>
            <a:pPr algn="ctr"/>
            <a:endParaRPr lang="ru-RU" sz="3200" dirty="0" smtClean="0">
              <a:solidFill>
                <a:srgbClr val="002060"/>
              </a:solidFill>
            </a:endParaRPr>
          </a:p>
        </p:txBody>
      </p:sp>
      <p:pic>
        <p:nvPicPr>
          <p:cNvPr id="5" name="Рисунок 4" descr="http://ombudsman.perm.ru/_res/news/img2674_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3429000"/>
            <a:ext cx="1630016" cy="185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290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404664"/>
            <a:ext cx="7024687" cy="11430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Национальная стратегия действий в интересах детей на 2012-2017 годы</a:t>
            </a:r>
            <a:endParaRPr lang="ru-RU" sz="28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67544" y="1772816"/>
            <a:ext cx="8208912" cy="468052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Указ Президента Российской Федерации от 01 июня 2012 года №761.</a:t>
            </a:r>
          </a:p>
          <a:p>
            <a:r>
              <a:rPr lang="ru-RU" dirty="0" smtClean="0"/>
              <a:t>Цель – формирование государственной политики по улучшению положения детей в Российской Федерации.</a:t>
            </a:r>
          </a:p>
          <a:p>
            <a:r>
              <a:rPr lang="ru-RU" dirty="0" smtClean="0"/>
              <a:t>Основание – Конвенция ООН о правах ребенка, Стратегия Совета Европы по защите прав ребенка на 2012-2015 годы, международные договоры  в сфере обеспечения и защиты прав детей.</a:t>
            </a:r>
          </a:p>
          <a:p>
            <a:r>
              <a:rPr lang="ru-RU" dirty="0" smtClean="0"/>
              <a:t>Ожидаемый результат – гармонизация деятельности России по защите прав и интересов детей с деятельностью мирового сообщества; распространение на территории Российской Федерации положительного опыта европейских стран и продвижение инновационного российского опыта на мировую арену; защита прав и интересов российских детей в любой точке земного шара. </a:t>
            </a:r>
            <a:endParaRPr lang="ru-RU" dirty="0"/>
          </a:p>
        </p:txBody>
      </p:sp>
      <p:pic>
        <p:nvPicPr>
          <p:cNvPr id="4" name="Picture 5" descr="National Emblem Of Russ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791532" y="692696"/>
            <a:ext cx="868414" cy="936104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xmlns="" val="142649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260648"/>
            <a:ext cx="7024687" cy="769096"/>
          </a:xfrm>
        </p:spPr>
        <p:txBody>
          <a:bodyPr/>
          <a:lstStyle/>
          <a:p>
            <a:r>
              <a:rPr lang="ru-RU" sz="3600" b="1" dirty="0" smtClean="0"/>
              <a:t>Принципы</a:t>
            </a:r>
            <a:endParaRPr lang="ru-RU" sz="3600" b="1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611560" y="1196752"/>
            <a:ext cx="7848872" cy="525658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Реализация основополагающего права </a:t>
            </a:r>
          </a:p>
          <a:p>
            <a:pPr marL="69850" indent="0">
              <a:buNone/>
            </a:pPr>
            <a:r>
              <a:rPr lang="ru-RU" dirty="0"/>
              <a:t> </a:t>
            </a:r>
            <a:r>
              <a:rPr lang="ru-RU" dirty="0" smtClean="0"/>
              <a:t>   каждого ребенка жить и воспитываться в семье.</a:t>
            </a:r>
          </a:p>
          <a:p>
            <a:r>
              <a:rPr lang="ru-RU" dirty="0" smtClean="0"/>
              <a:t>Защита прав каждого ребенка.</a:t>
            </a:r>
          </a:p>
          <a:p>
            <a:r>
              <a:rPr lang="ru-RU" dirty="0" smtClean="0"/>
              <a:t>Максимальная реализация потенциала каждого ребенка.</a:t>
            </a:r>
          </a:p>
          <a:p>
            <a:r>
              <a:rPr lang="ru-RU" dirty="0" smtClean="0"/>
              <a:t>Сбережение здоровья каждого ребенка.</a:t>
            </a:r>
          </a:p>
          <a:p>
            <a:r>
              <a:rPr lang="ru-RU" dirty="0" smtClean="0"/>
              <a:t>Технологии помощи, ориентированные на развитие внутренних ресурсов семьи, удовлетворение потребностей ребенка и реализуемые при поддержке государства.</a:t>
            </a:r>
          </a:p>
          <a:p>
            <a:r>
              <a:rPr lang="ru-RU" dirty="0" smtClean="0"/>
              <a:t>Особое внимание уязвимым категориям детей.</a:t>
            </a:r>
          </a:p>
          <a:p>
            <a:r>
              <a:rPr lang="ru-RU" dirty="0" smtClean="0"/>
              <a:t>Обеспечение профессионализма и высокой квалификации при работе с каждым ребенком и его семьей.</a:t>
            </a:r>
          </a:p>
          <a:p>
            <a:r>
              <a:rPr lang="ru-RU" dirty="0" smtClean="0"/>
              <a:t>Партнерство во имя ребенка.</a:t>
            </a:r>
            <a:endParaRPr lang="ru-RU" dirty="0"/>
          </a:p>
        </p:txBody>
      </p:sp>
      <p:pic>
        <p:nvPicPr>
          <p:cNvPr id="4" name="Picture 5" descr="National Emblem Of Russ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791532" y="692696"/>
            <a:ext cx="868414" cy="936104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xmlns="" val="380281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7024687" cy="1143000"/>
          </a:xfrm>
        </p:spPr>
        <p:txBody>
          <a:bodyPr/>
          <a:lstStyle/>
          <a:p>
            <a:r>
              <a:rPr lang="ru-RU" dirty="0" smtClean="0"/>
              <a:t>Направления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7704856" cy="5256584"/>
          </a:xfrm>
        </p:spPr>
        <p:txBody>
          <a:bodyPr>
            <a:normAutofit/>
          </a:bodyPr>
          <a:lstStyle/>
          <a:p>
            <a:r>
              <a:rPr lang="ru-RU" dirty="0" smtClean="0"/>
              <a:t>Семейная политика </a:t>
            </a:r>
            <a:r>
              <a:rPr lang="ru-RU" dirty="0" err="1" smtClean="0"/>
              <a:t>детствосбережения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Доступность качественного обучения и воспитания, культурное развитие и информационная безопасность детей;</a:t>
            </a:r>
          </a:p>
          <a:p>
            <a:r>
              <a:rPr lang="ru-RU" dirty="0" smtClean="0"/>
              <a:t>Здравоохранение, дружественное к детям, и здоровый образ жизни;</a:t>
            </a:r>
          </a:p>
          <a:p>
            <a:r>
              <a:rPr lang="ru-RU" dirty="0" smtClean="0"/>
              <a:t>Равные возможности для детей, нуждающихся в особой заботе государства;</a:t>
            </a:r>
          </a:p>
          <a:p>
            <a:r>
              <a:rPr lang="ru-RU" dirty="0" smtClean="0"/>
              <a:t>Создание системы защиты и обеспечения прав и интересов детей и дружественного к ребенку правосудия;</a:t>
            </a:r>
          </a:p>
          <a:p>
            <a:r>
              <a:rPr lang="ru-RU" dirty="0" smtClean="0"/>
              <a:t>Дети – участники реализации Национальной стратегии. </a:t>
            </a:r>
            <a:endParaRPr lang="ru-RU" dirty="0"/>
          </a:p>
        </p:txBody>
      </p:sp>
      <p:pic>
        <p:nvPicPr>
          <p:cNvPr id="4" name="Picture 5" descr="National Emblem Of Russ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791532" y="692696"/>
            <a:ext cx="868414" cy="936104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xmlns="" val="95242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09174"/>
            <a:ext cx="7024687" cy="11430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Меры, направленные на создание дружественного к ребенку правосудия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16832"/>
            <a:ext cx="7848872" cy="4608512"/>
          </a:xfrm>
        </p:spPr>
        <p:txBody>
          <a:bodyPr>
            <a:normAutofit/>
          </a:bodyPr>
          <a:lstStyle/>
          <a:p>
            <a:r>
              <a:rPr lang="ru-RU" dirty="0" smtClean="0"/>
              <a:t>Под дружественным к ребенку правосудием подразумевается система гражданского, административного и уголовного судопроизводства, гарантирующая уважение прав ребенка и их эффективное обеспечение с учетом принципов, закрепленных в рекомендациях Совета Европы по правосудию в отношении детей, а также с учетом возраста, степени зрелости ребенка и понимания им обстоятельств дела.</a:t>
            </a:r>
            <a:endParaRPr lang="ru-RU" dirty="0"/>
          </a:p>
        </p:txBody>
      </p:sp>
      <p:pic>
        <p:nvPicPr>
          <p:cNvPr id="4" name="Picture 5" descr="National Emblem Of Russ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791532" y="692696"/>
            <a:ext cx="868414" cy="936104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xmlns="" val="335214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88832" cy="11430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Принципы и элементы </a:t>
            </a:r>
            <a:br>
              <a:rPr lang="ru-RU" sz="2800" b="1" dirty="0" smtClean="0"/>
            </a:br>
            <a:r>
              <a:rPr lang="ru-RU" sz="2800" b="1" dirty="0" smtClean="0"/>
              <a:t>дружественного к ребенку правосудия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352928" cy="558924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общедоступность; </a:t>
            </a:r>
          </a:p>
          <a:p>
            <a:r>
              <a:rPr lang="ru-RU" dirty="0" smtClean="0"/>
              <a:t>соответствие возрасту и развитию ребенка; </a:t>
            </a:r>
          </a:p>
          <a:p>
            <a:r>
              <a:rPr lang="ru-RU" dirty="0" smtClean="0"/>
              <a:t>незамедлительное принятие решений; </a:t>
            </a:r>
          </a:p>
          <a:p>
            <a:r>
              <a:rPr lang="ru-RU" dirty="0" smtClean="0"/>
              <a:t>направленность на</a:t>
            </a:r>
            <a:r>
              <a:rPr lang="ru-RU" b="1" dirty="0" smtClean="0"/>
              <a:t> </a:t>
            </a:r>
            <a:r>
              <a:rPr lang="ru-RU" dirty="0" smtClean="0"/>
              <a:t>обеспечение потребностей, прав и интересов ребенка;</a:t>
            </a:r>
          </a:p>
          <a:p>
            <a:r>
              <a:rPr lang="ru-RU" dirty="0" smtClean="0"/>
              <a:t>уважение личности и достоинства ребенка, его частной и семейной жизни;</a:t>
            </a:r>
          </a:p>
          <a:p>
            <a:r>
              <a:rPr lang="ru-RU" dirty="0" smtClean="0"/>
              <a:t>признание ключевой роли семьи для выживания, защиты прав и развития ребенка; </a:t>
            </a:r>
          </a:p>
          <a:p>
            <a:r>
              <a:rPr lang="ru-RU" dirty="0" smtClean="0"/>
              <a:t>активное использование в судебном процессе данных о детях, условиях их жизни и воспитания, полученных судом в установленном законом порядке;</a:t>
            </a:r>
          </a:p>
          <a:p>
            <a:r>
              <a:rPr lang="ru-RU" dirty="0" smtClean="0"/>
              <a:t>усиление охранительной функции суда по отношению к ребенку; </a:t>
            </a:r>
          </a:p>
          <a:p>
            <a:r>
              <a:rPr lang="ru-RU" dirty="0" smtClean="0"/>
              <a:t>приоритет восстановительного подхода и мер воспитательного воздействия;</a:t>
            </a:r>
          </a:p>
          <a:p>
            <a:r>
              <a:rPr lang="ru-RU" dirty="0" smtClean="0"/>
              <a:t>специальная подготовка судей по делам несовершеннолетних;</a:t>
            </a:r>
          </a:p>
          <a:p>
            <a:r>
              <a:rPr lang="ru-RU" dirty="0" smtClean="0"/>
              <a:t>наличие системы специализированных вспомогательных служб (в том числе служб примирения), а также процедур и норм общественного контроля за соблюдением прав ребенка.</a:t>
            </a:r>
            <a:endParaRPr lang="ru-RU" dirty="0"/>
          </a:p>
        </p:txBody>
      </p:sp>
      <p:pic>
        <p:nvPicPr>
          <p:cNvPr id="4" name="Picture 5" descr="National Emblem Of Russ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791532" y="692696"/>
            <a:ext cx="868414" cy="936104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xmlns="" val="319297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89248"/>
            <a:ext cx="7024687" cy="1143000"/>
          </a:xfrm>
        </p:spPr>
        <p:txBody>
          <a:bodyPr>
            <a:normAutofit/>
          </a:bodyPr>
          <a:lstStyle/>
          <a:p>
            <a:r>
              <a:rPr lang="ru-RU" sz="2600" b="1" dirty="0" smtClean="0"/>
              <a:t>Меры по созданию системы правосудия, дружественного к ребенку</a:t>
            </a:r>
            <a:endParaRPr lang="ru-RU" sz="2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916832"/>
            <a:ext cx="7776864" cy="453650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создание сети психолого-педагогических учреждений для работы с детьми, находящимися в конфликте с законом, и их социальным окружением;</a:t>
            </a:r>
          </a:p>
          <a:p>
            <a:r>
              <a:rPr lang="ru-RU" dirty="0" smtClean="0"/>
              <a:t>развитие сети служб примирения в целях реализации восстановительного правосудия;</a:t>
            </a:r>
          </a:p>
          <a:p>
            <a:r>
              <a:rPr lang="ru-RU" dirty="0" smtClean="0"/>
              <a:t>организация школьных служб примирения, нацеленных на разрешение конфликтов в образовательных учреждениях, профилактику правонарушений детей и подростков, улучшение отношений в образовательном учреждении.</a:t>
            </a:r>
            <a:endParaRPr lang="ru-RU" dirty="0"/>
          </a:p>
        </p:txBody>
      </p:sp>
      <p:pic>
        <p:nvPicPr>
          <p:cNvPr id="4" name="Picture 5" descr="National Emblem Of Russ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791532" y="692696"/>
            <a:ext cx="868414" cy="936104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xmlns="" val="335286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672139" cy="11430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Концепция долгосрочной целевой программы «Семья и дети Пермского края на 2014-2017 годы» (проект)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8136904" cy="453650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Задачи: </a:t>
            </a:r>
            <a:r>
              <a:rPr lang="ru-RU" dirty="0" smtClean="0"/>
              <a:t>… обеспечение эффективности системы профилактики правонарушений, совершаемых в отношении детей, и правонарушений самих детей, создание системы правосудия и системы исполнения наказаний, дружественных к ребенку.</a:t>
            </a:r>
          </a:p>
          <a:p>
            <a:pPr>
              <a:buNone/>
            </a:pPr>
            <a:r>
              <a:rPr lang="ru-RU" b="1" dirty="0" smtClean="0"/>
              <a:t>Меры:</a:t>
            </a:r>
            <a:r>
              <a:rPr lang="ru-RU" dirty="0" smtClean="0"/>
              <a:t> …проведение комплексной профилактики  негативных явлений в детской среде, внедрение эффективных механизмов профилактики </a:t>
            </a:r>
            <a:r>
              <a:rPr lang="ru-RU" dirty="0" err="1" smtClean="0"/>
              <a:t>девиантного</a:t>
            </a:r>
            <a:r>
              <a:rPr lang="ru-RU" dirty="0" smtClean="0"/>
              <a:t> и деструктивного поведения детей, специальная работа по снижению уровня и жестокости школьного насилия (</a:t>
            </a:r>
            <a:r>
              <a:rPr lang="ru-RU" dirty="0" err="1" smtClean="0"/>
              <a:t>буллинга</a:t>
            </a:r>
            <a:r>
              <a:rPr lang="ru-RU" dirty="0" smtClean="0"/>
              <a:t> и </a:t>
            </a:r>
            <a:r>
              <a:rPr lang="ru-RU" dirty="0" err="1" smtClean="0"/>
              <a:t>хейзинга</a:t>
            </a:r>
            <a:r>
              <a:rPr lang="ru-RU" dirty="0" smtClean="0"/>
              <a:t>). </a:t>
            </a:r>
          </a:p>
          <a:p>
            <a:pPr>
              <a:buNone/>
            </a:pPr>
            <a:r>
              <a:rPr lang="ru-RU" dirty="0" smtClean="0"/>
              <a:t>….Развитие служб примирения  в образовательных учреждениях Пермского края, активное взаимодействие данного института с детскими общественными организациями.</a:t>
            </a:r>
          </a:p>
          <a:p>
            <a:endParaRPr lang="ru-RU" dirty="0"/>
          </a:p>
        </p:txBody>
      </p:sp>
      <p:pic>
        <p:nvPicPr>
          <p:cNvPr id="4" name="Рисунок 3" descr="http://ombudsman.perm.ru/_res/news/img2674_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764704"/>
            <a:ext cx="1008112" cy="1145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25900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8680"/>
            <a:ext cx="8280400" cy="8636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Комиссия по урегулированию споров между участниками образовательных отношений 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6581775"/>
            <a:ext cx="25987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1200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©</a:t>
            </a:r>
            <a:r>
              <a:rPr lang="ru-RU" sz="1200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Миков Павел Владимирович</a:t>
            </a:r>
          </a:p>
        </p:txBody>
      </p:sp>
      <p:sp>
        <p:nvSpPr>
          <p:cNvPr id="27652" name="Прямоугольник 10"/>
          <p:cNvSpPr>
            <a:spLocks noChangeArrowheads="1"/>
          </p:cNvSpPr>
          <p:nvPr/>
        </p:nvSpPr>
        <p:spPr bwMode="auto">
          <a:xfrm>
            <a:off x="438425" y="1704430"/>
            <a:ext cx="813613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/>
              <a:t>Порядок создания, организации работы, принятия решений комиссией по урегулированию споров между участниками образовательных отношений и их исполнения устанавливается </a:t>
            </a:r>
            <a:r>
              <a:rPr lang="ru-RU" sz="1600" b="1" dirty="0"/>
              <a:t>локальным нормативным актом, </a:t>
            </a:r>
            <a:r>
              <a:rPr lang="ru-RU" sz="1600" dirty="0"/>
              <a:t>который принимается с учетом мнения советов обучающихся, советов родителей, а также представительных органов работников этой организации и (или) обучающихся в ней (при их наличии).</a:t>
            </a:r>
          </a:p>
        </p:txBody>
      </p:sp>
      <p:sp>
        <p:nvSpPr>
          <p:cNvPr id="27653" name="Прямоугольник 11"/>
          <p:cNvSpPr>
            <a:spLocks noChangeArrowheads="1"/>
          </p:cNvSpPr>
          <p:nvPr/>
        </p:nvSpPr>
        <p:spPr bwMode="auto">
          <a:xfrm>
            <a:off x="438425" y="3274090"/>
            <a:ext cx="8496175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b="1" dirty="0"/>
              <a:t>Цель</a:t>
            </a:r>
            <a:r>
              <a:rPr lang="ru-RU" sz="1600" dirty="0"/>
              <a:t> -  урегулирование разногласий между участниками образовательных отношений по вопросам реализации права на образование, в том числе в случаях возникновения конфликта интересов педагогического работника, применения локальных нормативных актов, обжалования решений о применении к обучающимся дисциплинарного взыскания.</a:t>
            </a:r>
          </a:p>
          <a:p>
            <a:r>
              <a:rPr lang="ru-RU" sz="1600" b="1" dirty="0"/>
              <a:t>Состав </a:t>
            </a:r>
            <a:r>
              <a:rPr lang="ru-RU" sz="1600" dirty="0"/>
              <a:t>– равное  число представителей совершеннолетних обучающихся, родителей (законных представителей) несовершеннолетних обучающихся, работников организации.</a:t>
            </a:r>
          </a:p>
          <a:p>
            <a:r>
              <a:rPr lang="ru-RU" sz="1600" b="1" dirty="0"/>
              <a:t>Решение является обязательным </a:t>
            </a:r>
            <a:r>
              <a:rPr lang="ru-RU" sz="1600" dirty="0"/>
              <a:t>для всех участников образовательных отношений  и подлежит исполнению в сроки, предусмотренные указанным решением.</a:t>
            </a:r>
          </a:p>
          <a:p>
            <a:r>
              <a:rPr lang="ru-RU" sz="1600" b="1" dirty="0"/>
              <a:t>Решение может быть обжаловано </a:t>
            </a:r>
            <a:r>
              <a:rPr lang="ru-RU" sz="1600" dirty="0"/>
              <a:t>в установленном законодательством </a:t>
            </a:r>
            <a:r>
              <a:rPr lang="ru-RU" sz="1600" dirty="0" smtClean="0"/>
              <a:t>порядке </a:t>
            </a:r>
            <a:r>
              <a:rPr lang="ru-RU" sz="1600" b="1" i="1" dirty="0" smtClean="0"/>
              <a:t>Федеральный закон от 29.12.2012 г. № 273-ФЗ «Об образовании в Российской Федерации»</a:t>
            </a:r>
            <a:endParaRPr lang="ru-RU" sz="1600" b="1" i="1" dirty="0"/>
          </a:p>
        </p:txBody>
      </p:sp>
      <p:pic>
        <p:nvPicPr>
          <p:cNvPr id="6" name="Рисунок 5" descr="http://ombudsman.perm.ru/_res/news/img2674_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764704"/>
            <a:ext cx="1008112" cy="1145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2916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539</TotalTime>
  <Words>779</Words>
  <Application>Microsoft Office PowerPoint</Application>
  <PresentationFormat>Экран (4:3)</PresentationFormat>
  <Paragraphs>56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Остин</vt:lpstr>
      <vt:lpstr>                                                              Краевая межведомственная конференция «Применение восстановительных технологий в работе с несовершеннолетними в Пермском крае:  результаты и перспективы развития»   ПЕРСПЕКТИВЫ  РАЗВИТИЯ ВОССТАНОВИТЕЛЬНОГО ПРАВОСУДИЯ   В  ПЕРМСКОМ КРАЕ В  КОНТЕКСТЕ РЕАЛИЗАЦИИ НАЦИОНАЛЬНОЙ СТРАТЕГИИ ДЕЙСТВИЙ  В ИНТЕРЕСАХ ДЕТЕЙ  НА 2012-2017 ГОДЫ   Павел Владимирович Миков,   Уполномоченный по правам ребенка  в Пермском крае </vt:lpstr>
      <vt:lpstr>Национальная стратегия действий в интересах детей на 2012-2017 годы</vt:lpstr>
      <vt:lpstr>Принципы</vt:lpstr>
      <vt:lpstr>Направления</vt:lpstr>
      <vt:lpstr>Меры, направленные на создание дружественного к ребенку правосудия</vt:lpstr>
      <vt:lpstr>Принципы и элементы  дружественного к ребенку правосудия</vt:lpstr>
      <vt:lpstr>Меры по созданию системы правосудия, дружественного к ребенку</vt:lpstr>
      <vt:lpstr>Концепция долгосрочной целевой программы «Семья и дети Пермского края на 2014-2017 годы» (проект)</vt:lpstr>
      <vt:lpstr>Комиссия по урегулированию споров между участниками образовательных отношений </vt:lpstr>
      <vt:lpstr>Уполномоченный по правам ребенка  в Пермском крае  Павел Владимирович Миков Почтовый адрес: 614006, город Пермь,  ул. Ленина, 51, каб. 232 тел.: (342) 217-67-94, 217-76-70, 237-57-80 Факс: (342) 235-14-57 E-mail: ombudsman@uppc.permkrai.ru  WWW.OMBUDSMAN.PERM.RU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ЕЖЕГОДНЫЙ СПЕЦИАЛЬНЫЙ ДОКЛАД  «О СОБЛЮДЕНИИ  ПРАВ ДЕТЕЙ  В ПЕРМСКОМ КРАЕ  В 2010 ГОДУ»</dc:title>
  <dc:creator>pvmikov</dc:creator>
  <cp:lastModifiedBy>Миков Павел Владимирович</cp:lastModifiedBy>
  <cp:revision>47</cp:revision>
  <dcterms:created xsi:type="dcterms:W3CDTF">2011-06-15T11:05:46Z</dcterms:created>
  <dcterms:modified xsi:type="dcterms:W3CDTF">2013-03-13T12:43:33Z</dcterms:modified>
</cp:coreProperties>
</file>