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23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6" r:id="rId10"/>
    <p:sldId id="275" r:id="rId11"/>
    <p:sldId id="276" r:id="rId12"/>
    <p:sldId id="277" r:id="rId13"/>
    <p:sldId id="278" r:id="rId14"/>
    <p:sldId id="267" r:id="rId15"/>
    <p:sldId id="279" r:id="rId16"/>
    <p:sldId id="269" r:id="rId17"/>
    <p:sldId id="281" r:id="rId18"/>
    <p:sldId id="272" r:id="rId19"/>
    <p:sldId id="273" r:id="rId20"/>
    <p:sldId id="274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E084D-117B-4C49-81A1-181857D6E665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D2F2F-C3B4-4942-BC2B-F28D54DCC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009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B2AA-857C-4047-822B-D6A3B4E0172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5156-21A9-4A04-AA42-841CA5467AF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B2AA-857C-4047-822B-D6A3B4E0172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5156-21A9-4A04-AA42-841CA5467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B2AA-857C-4047-822B-D6A3B4E0172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5156-21A9-4A04-AA42-841CA5467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B2AA-857C-4047-822B-D6A3B4E0172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5156-21A9-4A04-AA42-841CA5467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B2AA-857C-4047-822B-D6A3B4E0172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C225156-21A9-4A04-AA42-841CA5467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B2AA-857C-4047-822B-D6A3B4E0172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5156-21A9-4A04-AA42-841CA5467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B2AA-857C-4047-822B-D6A3B4E0172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5156-21A9-4A04-AA42-841CA5467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B2AA-857C-4047-822B-D6A3B4E0172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5156-21A9-4A04-AA42-841CA5467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B2AA-857C-4047-822B-D6A3B4E0172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5156-21A9-4A04-AA42-841CA5467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B2AA-857C-4047-822B-D6A3B4E0172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5156-21A9-4A04-AA42-841CA5467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B2AA-857C-4047-822B-D6A3B4E0172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5156-21A9-4A04-AA42-841CA5467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55B2AA-857C-4047-822B-D6A3B4E0172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225156-21A9-4A04-AA42-841CA5467A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4697" y="0"/>
            <a:ext cx="7772400" cy="345638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00B050"/>
                </a:solidFill>
                <a:effectLst/>
              </a:rPr>
            </a:br>
            <a:r>
              <a:rPr lang="ru-RU" sz="2800" dirty="0" smtClean="0">
                <a:solidFill>
                  <a:srgbClr val="00B050"/>
                </a:solidFill>
                <a:effectLst/>
              </a:rPr>
              <a:t>Проект Верещагинского и Добрянского районов.</a:t>
            </a:r>
            <a:br>
              <a:rPr lang="ru-RU" sz="2800" dirty="0" smtClean="0">
                <a:solidFill>
                  <a:srgbClr val="00B050"/>
                </a:solidFill>
                <a:effectLst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B050"/>
                </a:solidFill>
                <a:effectLst/>
              </a:rPr>
              <a:t>(</a:t>
            </a:r>
            <a:r>
              <a:rPr lang="ru-RU" sz="2800" b="0" i="1" dirty="0" smtClean="0">
                <a:solidFill>
                  <a:srgbClr val="00B050"/>
                </a:solidFill>
                <a:effectLst/>
              </a:rPr>
              <a:t>Сентябрь 2012- МАРТ 2013</a:t>
            </a:r>
            <a:r>
              <a:rPr lang="ru-RU" sz="2800" dirty="0" smtClean="0">
                <a:solidFill>
                  <a:srgbClr val="00B050"/>
                </a:solidFill>
                <a:effectLst/>
              </a:rPr>
              <a:t>)</a:t>
            </a:r>
            <a:endParaRPr lang="ru-RU" sz="7200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04876" y="3645024"/>
            <a:ext cx="4176464" cy="280831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Segoe Script" pitchFamily="34" charset="0"/>
              </a:rPr>
              <a:t>Выполнили: 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Segoe Script" pitchFamily="34" charset="0"/>
              </a:rPr>
              <a:t>Тиунова Анна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Segoe Script" pitchFamily="34" charset="0"/>
              </a:rPr>
              <a:t>Былкина Татьяна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Segoe Script" pitchFamily="34" charset="0"/>
              </a:rPr>
              <a:t>Руководители: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Segoe Script" pitchFamily="34" charset="0"/>
              </a:rPr>
              <a:t>Макурина Ю. 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772816"/>
            <a:ext cx="77048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</a:t>
            </a:r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ы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И</a:t>
            </a:r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дём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Р</a:t>
            </a:r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ядом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957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effectLst/>
              </a:rPr>
              <a:t>Школьная конференция</a:t>
            </a:r>
            <a:endParaRPr lang="ru-RU" dirty="0">
              <a:solidFill>
                <a:srgbClr val="00B050"/>
              </a:solidFill>
              <a:effectLst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>
          <a:xfrm>
            <a:off x="251520" y="4365104"/>
            <a:ext cx="3744416" cy="2376264"/>
          </a:xfrm>
          <a:prstGeom prst="rect">
            <a:avLst/>
          </a:prstGeom>
        </p:spPr>
        <p:txBody>
          <a:bodyPr vert="horz" anchor="ctr">
            <a:normAutofit fontScale="7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u="sng" dirty="0" smtClean="0">
                <a:solidFill>
                  <a:srgbClr val="002060"/>
                </a:solidFill>
                <a:effectLst/>
              </a:rPr>
              <a:t>Ведущая: </a:t>
            </a:r>
          </a:p>
          <a:p>
            <a:r>
              <a:rPr lang="ru-RU" dirty="0" smtClean="0">
                <a:solidFill>
                  <a:srgbClr val="002060"/>
                </a:solidFill>
                <a:effectLst/>
              </a:rPr>
              <a:t>Ю. В. </a:t>
            </a:r>
            <a:r>
              <a:rPr lang="ru-RU" dirty="0" err="1">
                <a:solidFill>
                  <a:srgbClr val="002060"/>
                </a:solidFill>
                <a:effectLst/>
              </a:rPr>
              <a:t>М</a:t>
            </a:r>
            <a:r>
              <a:rPr lang="ru-RU" dirty="0" err="1" smtClean="0">
                <a:solidFill>
                  <a:srgbClr val="002060"/>
                </a:solidFill>
                <a:effectLst/>
              </a:rPr>
              <a:t>акурина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3800" b="0" dirty="0" smtClean="0">
                <a:solidFill>
                  <a:srgbClr val="002060"/>
                </a:solidFill>
                <a:effectLst/>
              </a:rPr>
              <a:t>руководитель МСП Добрянского района</a:t>
            </a:r>
            <a:endParaRPr lang="ru-RU" sz="3800" b="0" dirty="0">
              <a:solidFill>
                <a:srgbClr val="00206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4572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03" y="3284984"/>
            <a:ext cx="4572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248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92480" cy="10081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effectLst/>
              </a:rPr>
              <a:t>Тренинг коммуникативных навыков</a:t>
            </a:r>
            <a:endParaRPr lang="ru-RU" dirty="0">
              <a:solidFill>
                <a:srgbClr val="00B050"/>
              </a:solidFill>
              <a:effectLst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>
          <a:xfrm>
            <a:off x="179512" y="4135729"/>
            <a:ext cx="3744416" cy="2533631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u="sng" dirty="0" smtClean="0">
                <a:solidFill>
                  <a:srgbClr val="002060"/>
                </a:solidFill>
                <a:effectLst/>
              </a:rPr>
              <a:t>Ведущие: </a:t>
            </a:r>
          </a:p>
          <a:p>
            <a:r>
              <a:rPr lang="ru-RU" dirty="0" smtClean="0">
                <a:solidFill>
                  <a:srgbClr val="002060"/>
                </a:solidFill>
                <a:effectLst/>
              </a:rPr>
              <a:t>О. А. </a:t>
            </a:r>
            <a:r>
              <a:rPr lang="ru-RU" dirty="0">
                <a:solidFill>
                  <a:srgbClr val="002060"/>
                </a:solidFill>
                <a:effectLst/>
              </a:rPr>
              <a:t>Ч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инных, </a:t>
            </a:r>
          </a:p>
          <a:p>
            <a:r>
              <a:rPr lang="ru-RU" dirty="0" smtClean="0">
                <a:solidFill>
                  <a:srgbClr val="002060"/>
                </a:solidFill>
                <a:effectLst/>
              </a:rPr>
              <a:t>О. М. Елохова </a:t>
            </a:r>
            <a:r>
              <a:rPr lang="ru-RU" sz="3800" b="0" dirty="0" smtClean="0">
                <a:solidFill>
                  <a:srgbClr val="002060"/>
                </a:solidFill>
                <a:effectLst/>
              </a:rPr>
              <a:t>специалисты МСП Верещагинского района</a:t>
            </a:r>
            <a:endParaRPr lang="ru-RU" sz="3800" b="0" dirty="0">
              <a:solidFill>
                <a:srgbClr val="00206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4516478" cy="30109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96952"/>
            <a:ext cx="4572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4556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  <a:effectLst/>
              </a:rPr>
              <a:t>Круги принятия решения</a:t>
            </a:r>
            <a:endParaRPr lang="ru-RU" dirty="0">
              <a:solidFill>
                <a:srgbClr val="00B050"/>
              </a:solidFill>
              <a:effectLst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>
          <a:xfrm>
            <a:off x="-252536" y="4244752"/>
            <a:ext cx="3672408" cy="2613248"/>
          </a:xfrm>
          <a:prstGeom prst="rect">
            <a:avLst/>
          </a:prstGeom>
        </p:spPr>
        <p:txBody>
          <a:bodyPr vert="horz" anchor="ctr">
            <a:normAutofit fontScale="6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u="sng" dirty="0" smtClean="0">
                <a:solidFill>
                  <a:srgbClr val="002060"/>
                </a:solidFill>
                <a:effectLst/>
              </a:rPr>
              <a:t>Ведущие: </a:t>
            </a:r>
          </a:p>
          <a:p>
            <a:r>
              <a:rPr lang="ru-RU" dirty="0" smtClean="0">
                <a:solidFill>
                  <a:srgbClr val="002060"/>
                </a:solidFill>
                <a:effectLst/>
              </a:rPr>
              <a:t>Анна </a:t>
            </a:r>
            <a:r>
              <a:rPr lang="ru-RU" dirty="0" err="1" smtClean="0">
                <a:solidFill>
                  <a:srgbClr val="002060"/>
                </a:solidFill>
                <a:effectLst/>
              </a:rPr>
              <a:t>Тиунова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b="0" dirty="0" smtClean="0">
                <a:solidFill>
                  <a:srgbClr val="002060"/>
                </a:solidFill>
                <a:effectLst/>
              </a:rPr>
              <a:t>медиатор ШСП  МБОУ «ЗСОШ» </a:t>
            </a:r>
          </a:p>
          <a:p>
            <a:r>
              <a:rPr lang="ru-RU" dirty="0" smtClean="0">
                <a:solidFill>
                  <a:srgbClr val="002060"/>
                </a:solidFill>
                <a:effectLst/>
              </a:rPr>
              <a:t>О. В. Шилова </a:t>
            </a:r>
            <a:r>
              <a:rPr lang="ru-RU" sz="3800" b="0" dirty="0" smtClean="0">
                <a:solidFill>
                  <a:srgbClr val="002060"/>
                </a:solidFill>
                <a:effectLst/>
              </a:rPr>
              <a:t>руководитель ШСП МБОУ «Гимназия»</a:t>
            </a:r>
            <a:endParaRPr lang="ru-RU" sz="3800" b="0" dirty="0">
              <a:solidFill>
                <a:srgbClr val="00206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4788024" cy="3192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521" y="2996952"/>
            <a:ext cx="5079455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776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  <a:effectLst/>
              </a:rPr>
              <a:t>Работа с медиапрограммами</a:t>
            </a:r>
            <a:endParaRPr lang="ru-RU" dirty="0">
              <a:solidFill>
                <a:srgbClr val="00B050"/>
              </a:solidFill>
              <a:effectLst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>
          <a:xfrm>
            <a:off x="251520" y="4316760"/>
            <a:ext cx="3384376" cy="2541240"/>
          </a:xfrm>
          <a:prstGeom prst="rect">
            <a:avLst/>
          </a:prstGeom>
        </p:spPr>
        <p:txBody>
          <a:bodyPr vert="horz" anchor="ctr">
            <a:normAutofit fontScale="6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u="sng" dirty="0" smtClean="0">
                <a:solidFill>
                  <a:srgbClr val="002060"/>
                </a:solidFill>
                <a:effectLst/>
              </a:rPr>
              <a:t>Ведущие: </a:t>
            </a:r>
          </a:p>
          <a:p>
            <a:r>
              <a:rPr lang="ru-RU" dirty="0" smtClean="0">
                <a:solidFill>
                  <a:srgbClr val="002060"/>
                </a:solidFill>
                <a:effectLst/>
              </a:rPr>
              <a:t>И. А. </a:t>
            </a:r>
            <a:r>
              <a:rPr lang="ru-RU" dirty="0" err="1" smtClean="0">
                <a:solidFill>
                  <a:srgbClr val="002060"/>
                </a:solidFill>
                <a:effectLst/>
              </a:rPr>
              <a:t>Понаморева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, методист МСП </a:t>
            </a:r>
            <a:r>
              <a:rPr lang="ru-RU" b="0" dirty="0" smtClean="0">
                <a:solidFill>
                  <a:srgbClr val="002060"/>
                </a:solidFill>
                <a:effectLst/>
              </a:rPr>
              <a:t>Нытвенского района</a:t>
            </a:r>
            <a:endParaRPr lang="ru-RU" sz="3800" b="0" dirty="0">
              <a:solidFill>
                <a:srgbClr val="00206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4788024" cy="3192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32" y="3356992"/>
            <a:ext cx="4968044" cy="33120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9180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effectLst/>
              </a:rPr>
              <a:t>Art</a:t>
            </a:r>
            <a:r>
              <a:rPr lang="ru-RU" dirty="0" smtClean="0">
                <a:solidFill>
                  <a:srgbClr val="00B050"/>
                </a:solidFill>
                <a:effectLst/>
              </a:rPr>
              <a:t>техника</a:t>
            </a:r>
            <a:endParaRPr lang="ru-RU" dirty="0">
              <a:solidFill>
                <a:srgbClr val="00B050"/>
              </a:solidFill>
              <a:effectLst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077072"/>
            <a:ext cx="3563888" cy="2520280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marL="548640" indent="-411480" algn="ctr" rtl="0" eaLnBrk="1" latinLnBrk="0" hangingPunct="1">
              <a:spcBef>
                <a:spcPct val="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u="sng" dirty="0" smtClean="0">
                <a:solidFill>
                  <a:srgbClr val="002060"/>
                </a:solidFill>
                <a:effectLst/>
              </a:rPr>
              <a:t>Ведущие: </a:t>
            </a:r>
          </a:p>
          <a:p>
            <a:r>
              <a:rPr lang="ru-RU" dirty="0" smtClean="0">
                <a:solidFill>
                  <a:srgbClr val="002060"/>
                </a:solidFill>
                <a:effectLst/>
              </a:rPr>
              <a:t>Н. Н. Ноговицина </a:t>
            </a:r>
            <a:r>
              <a:rPr lang="ru-RU" sz="3800" b="0" dirty="0" smtClean="0">
                <a:solidFill>
                  <a:srgbClr val="002060"/>
                </a:solidFill>
                <a:effectLst/>
              </a:rPr>
              <a:t>специалист МСП Верещагинского района</a:t>
            </a:r>
            <a:endParaRPr lang="ru-RU" sz="3800" b="0" dirty="0">
              <a:solidFill>
                <a:srgbClr val="00206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05993"/>
            <a:ext cx="4572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56992"/>
            <a:ext cx="4921056" cy="30308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3228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  <a:effectLst/>
              </a:rPr>
              <a:t>Вечернее мероприятие </a:t>
            </a:r>
            <a:r>
              <a:rPr lang="ru-RU" dirty="0" smtClean="0">
                <a:solidFill>
                  <a:srgbClr val="00B050"/>
                </a:solidFill>
                <a:effectLst/>
              </a:rPr>
              <a:t/>
            </a:r>
            <a:br>
              <a:rPr lang="ru-RU" dirty="0" smtClean="0">
                <a:solidFill>
                  <a:srgbClr val="00B050"/>
                </a:solidFill>
                <a:effectLst/>
              </a:rPr>
            </a:br>
            <a:r>
              <a:rPr lang="ru-RU" dirty="0" smtClean="0">
                <a:solidFill>
                  <a:srgbClr val="00B050"/>
                </a:solidFill>
                <a:effectLst/>
              </a:rPr>
              <a:t>КВН «Нашествие на юбилей»</a:t>
            </a:r>
            <a:endParaRPr lang="ru-RU" dirty="0">
              <a:solidFill>
                <a:srgbClr val="00B050"/>
              </a:solidFill>
              <a:effectLst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3" y="1520390"/>
            <a:ext cx="5029987" cy="37808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348" y="3140968"/>
            <a:ext cx="5111116" cy="35794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133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  <a:effectLst/>
              </a:rPr>
              <a:t>Интеллектуальная игра </a:t>
            </a:r>
            <a:r>
              <a:rPr lang="ru-RU" dirty="0" smtClean="0">
                <a:solidFill>
                  <a:srgbClr val="00B050"/>
                </a:solidFill>
                <a:effectLst/>
              </a:rPr>
              <a:t>«Десяточка»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47017" y="1506876"/>
            <a:ext cx="8229600" cy="4709160"/>
          </a:xfrm>
        </p:spPr>
        <p:txBody>
          <a:bodyPr/>
          <a:lstStyle/>
          <a:p>
            <a:pPr marL="13716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9" y="1426891"/>
            <a:ext cx="5203552" cy="39026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591" y="3212976"/>
            <a:ext cx="5040544" cy="33631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798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574945"/>
              </p:ext>
            </p:extLst>
          </p:nvPr>
        </p:nvGraphicFramePr>
        <p:xfrm>
          <a:off x="251520" y="174888"/>
          <a:ext cx="8640960" cy="6494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546"/>
                <a:gridCol w="2479782"/>
                <a:gridCol w="1584176"/>
                <a:gridCol w="2016224"/>
                <a:gridCol w="2088232"/>
              </a:tblGrid>
              <a:tr h="7028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359448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Проведение новых форм и методов Восстановительных программ у себя в районах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декабрь-март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Макурина Ю. В.</a:t>
                      </a:r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Зорина Н. И.</a:t>
                      </a:r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Былкина Татьяна</a:t>
                      </a:r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Тиунова Анна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Применение новых форм и методов в работе Школьных Служб Примирения.</a:t>
                      </a:r>
                      <a:endParaRPr lang="ru-RU" sz="2400" dirty="0"/>
                    </a:p>
                  </a:txBody>
                  <a:tcPr/>
                </a:tc>
              </a:tr>
              <a:tr h="2432165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Конференция для подведения результатов работы ШСП в районах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конец марта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Макурина</a:t>
                      </a:r>
                      <a:r>
                        <a:rPr lang="ru-RU" sz="2000" baseline="0" dirty="0" smtClean="0"/>
                        <a:t> Ю. В.</a:t>
                      </a:r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Былкина Татьяна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Представление опыта работы ШСП районов.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4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2687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  <a:effectLst/>
              </a:rPr>
              <a:t>В</a:t>
            </a:r>
            <a:r>
              <a:rPr lang="ru-RU" dirty="0" smtClean="0">
                <a:solidFill>
                  <a:srgbClr val="00B050"/>
                </a:solidFill>
                <a:effectLst/>
              </a:rPr>
              <a:t>недрение новых методов в районах</a:t>
            </a:r>
            <a:endParaRPr lang="ru-RU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54461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С декабря по март  активом ШСП </a:t>
            </a:r>
            <a:r>
              <a:rPr lang="ru-RU" dirty="0" smtClean="0"/>
              <a:t>были использованы </a:t>
            </a:r>
            <a:r>
              <a:rPr lang="ru-RU" dirty="0"/>
              <a:t>в работе следующие методы:</a:t>
            </a:r>
          </a:p>
          <a:p>
            <a:pPr lvl="0"/>
            <a:r>
              <a:rPr lang="ru-RU" dirty="0"/>
              <a:t>Сказкотерапия </a:t>
            </a:r>
            <a:r>
              <a:rPr lang="ru-RU" dirty="0" smtClean="0"/>
              <a:t>20 классных часов.</a:t>
            </a:r>
            <a:endParaRPr lang="ru-RU" dirty="0"/>
          </a:p>
          <a:p>
            <a:pPr lvl="0"/>
            <a:r>
              <a:rPr lang="ru-RU" dirty="0"/>
              <a:t>Медиапрограммы </a:t>
            </a:r>
            <a:r>
              <a:rPr lang="ru-RU" dirty="0" smtClean="0"/>
              <a:t>10  </a:t>
            </a:r>
            <a:r>
              <a:rPr lang="ru-RU" dirty="0"/>
              <a:t>классных </a:t>
            </a:r>
            <a:r>
              <a:rPr lang="ru-RU" dirty="0" smtClean="0"/>
              <a:t>часов.</a:t>
            </a:r>
            <a:endParaRPr lang="ru-RU" dirty="0"/>
          </a:p>
          <a:p>
            <a:pPr lvl="0"/>
            <a:r>
              <a:rPr lang="ru-RU" dirty="0"/>
              <a:t>Круг ценностей </a:t>
            </a:r>
            <a:r>
              <a:rPr lang="ru-RU" dirty="0" smtClean="0"/>
              <a:t>6 </a:t>
            </a:r>
            <a:r>
              <a:rPr lang="ru-RU" dirty="0"/>
              <a:t>классных часа </a:t>
            </a:r>
            <a:r>
              <a:rPr lang="ru-RU" dirty="0" smtClean="0"/>
              <a:t>.</a:t>
            </a:r>
          </a:p>
          <a:p>
            <a:pPr lvl="0"/>
            <a:r>
              <a:rPr lang="ru-RU" dirty="0"/>
              <a:t>Круг </a:t>
            </a:r>
            <a:r>
              <a:rPr lang="ru-RU" dirty="0" smtClean="0"/>
              <a:t>принятия решений 3 </a:t>
            </a:r>
            <a:r>
              <a:rPr lang="ru-RU" dirty="0"/>
              <a:t>программы 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Арт-техники  12  </a:t>
            </a:r>
            <a:r>
              <a:rPr lang="ru-RU" dirty="0"/>
              <a:t>классных </a:t>
            </a:r>
            <a:r>
              <a:rPr lang="ru-RU" dirty="0" smtClean="0"/>
              <a:t>часов.</a:t>
            </a:r>
            <a:endParaRPr lang="ru-RU" dirty="0"/>
          </a:p>
          <a:p>
            <a:r>
              <a:rPr lang="ru-RU" dirty="0"/>
              <a:t>Проведен слет актива для учащихся  школ города и п. Полазны (25 учащихся), где показаны были новые методы и формы работы актива </a:t>
            </a:r>
            <a:r>
              <a:rPr lang="ru-RU" dirty="0" smtClean="0"/>
              <a:t>ШСП.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1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effectLst/>
              </a:rPr>
              <a:t>Конференция</a:t>
            </a:r>
            <a:endParaRPr lang="ru-RU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4000" dirty="0" smtClean="0"/>
              <a:t>В конце марта пройдет конференция в г. Добрянка,  где будут представлены результаты работы ШСП Верещагинского, Добрянского, Частинского и Нытвенского районов</a:t>
            </a:r>
            <a:r>
              <a:rPr lang="ru-RU" sz="4400" dirty="0" smtClean="0"/>
              <a:t>.</a:t>
            </a:r>
            <a:endParaRPr lang="ru-RU" sz="44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4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effectLst/>
              </a:rPr>
              <a:t>Проблема:</a:t>
            </a:r>
            <a:endParaRPr lang="ru-RU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Недостаточная представленность различных форм и методов работы при реализации Восстановительных  Программ участниками ШСП.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B050"/>
                </a:solidFill>
              </a:rPr>
              <a:t>Идея:</a:t>
            </a:r>
          </a:p>
          <a:p>
            <a:pPr marL="0" indent="0" algn="ctr">
              <a:buNone/>
            </a:pPr>
            <a:r>
              <a:rPr lang="ru-RU" sz="3600" dirty="0" smtClean="0"/>
              <a:t>Обменяться опытом восстановительных программ между Верещагинским и Добрянским районами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3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  <a:effectLst/>
              </a:rPr>
              <a:t>П</a:t>
            </a:r>
            <a:r>
              <a:rPr lang="ru-RU" dirty="0" smtClean="0">
                <a:solidFill>
                  <a:srgbClr val="00B050"/>
                </a:solidFill>
                <a:effectLst/>
              </a:rPr>
              <a:t>ерспективы</a:t>
            </a:r>
            <a:endParaRPr lang="ru-RU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/>
              <a:t>Организация взаимообмена наиболее эффективных форм и методов работы </a:t>
            </a:r>
            <a:r>
              <a:rPr lang="ru-RU" sz="3600" dirty="0" smtClean="0"/>
              <a:t> ШСП края через </a:t>
            </a:r>
            <a:r>
              <a:rPr lang="ru-RU" sz="3600" dirty="0"/>
              <a:t>проведение </a:t>
            </a:r>
            <a:r>
              <a:rPr lang="ru-RU" sz="3600" dirty="0" smtClean="0"/>
              <a:t>слёта ШСП  </a:t>
            </a:r>
          </a:p>
          <a:p>
            <a:pPr marL="0" indent="0">
              <a:buNone/>
            </a:pPr>
            <a:r>
              <a:rPr lang="ru-RU" sz="3600" dirty="0" smtClean="0"/>
              <a:t>в рамках районного профильного</a:t>
            </a:r>
          </a:p>
          <a:p>
            <a:pPr marL="0" indent="0">
              <a:buNone/>
            </a:pPr>
            <a:r>
              <a:rPr lang="ru-RU" sz="3600" dirty="0" smtClean="0"/>
              <a:t> лагеря  </a:t>
            </a:r>
            <a:r>
              <a:rPr lang="ru-RU" sz="3200" dirty="0" smtClean="0"/>
              <a:t>«СТАРТ»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в июле </a:t>
            </a:r>
            <a:r>
              <a:rPr lang="ru-RU" sz="3200" dirty="0" smtClean="0"/>
              <a:t>2013</a:t>
            </a:r>
            <a:r>
              <a:rPr lang="ru-RU" sz="3600" dirty="0" smtClean="0"/>
              <a:t> года.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3593976"/>
            <a:ext cx="4896036" cy="3264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335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effectLst/>
              </a:rPr>
              <a:t>До встречи на конференции в городе Добрянка</a:t>
            </a:r>
            <a:endParaRPr lang="ru-RU" sz="5400" dirty="0">
              <a:solidFill>
                <a:srgbClr val="00B050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52936"/>
            <a:ext cx="4248472" cy="38389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503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B050"/>
                </a:solidFill>
                <a:effectLst/>
              </a:rPr>
              <a:t>Цель: </a:t>
            </a:r>
            <a:endParaRPr lang="ru-RU" sz="4800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800" dirty="0" smtClean="0"/>
              <a:t>Организация взаимообмена наиболее эффективных форм и методов работы Добрянского и Верещагинского района через проведение межрайонного слёта ШСП.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98" y="4725144"/>
            <a:ext cx="3189102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3713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B050"/>
                </a:solidFill>
                <a:effectLst/>
              </a:rPr>
              <a:t>Задачи: </a:t>
            </a:r>
            <a:endParaRPr lang="ru-RU" sz="4800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</a:rPr>
              <a:t>Провести on-line связь между Верещагинским и Добрянским районами.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dirty="0" smtClean="0">
                <a:solidFill>
                  <a:schemeClr val="bg2">
                    <a:lumMod val="50000"/>
                  </a:schemeClr>
                </a:solidFill>
              </a:rPr>
              <a:t>Провести общий слет между Верещагинским и Добрянским районами.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</a:rPr>
              <a:t>Применить новые формы и методы восстановительных программ у себя в районах.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dirty="0" smtClean="0">
                <a:solidFill>
                  <a:schemeClr val="accent6">
                    <a:lumMod val="50000"/>
                  </a:schemeClr>
                </a:solidFill>
              </a:rPr>
              <a:t>Провести конференцию между Добрянским и Верещагинским районами с приглашением других районов.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1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effectLst/>
              </a:rPr>
              <a:t>Планируемый результат:</a:t>
            </a:r>
            <a:endParaRPr lang="ru-RU" sz="5400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Использование новых форм и методов в работе служб примирения;</a:t>
            </a:r>
          </a:p>
          <a:p>
            <a:r>
              <a:rPr lang="ru-RU" sz="4800" dirty="0" smtClean="0"/>
              <a:t>Сплочение коллективов, в которых будут проведены новые методы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2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071739"/>
              </p:ext>
            </p:extLst>
          </p:nvPr>
        </p:nvGraphicFramePr>
        <p:xfrm>
          <a:off x="179512" y="850087"/>
          <a:ext cx="8784976" cy="574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379"/>
                <a:gridCol w="1764861"/>
                <a:gridCol w="1152128"/>
                <a:gridCol w="2016224"/>
                <a:gridCol w="3456384"/>
              </a:tblGrid>
              <a:tr h="4989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3016037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On-line </a:t>
                      </a:r>
                      <a:r>
                        <a:rPr lang="ru-RU" sz="2400" dirty="0" smtClean="0"/>
                        <a:t>связь (конференция)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 ноябрь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Макурина</a:t>
                      </a:r>
                      <a:r>
                        <a:rPr lang="ru-RU" sz="2000" baseline="0" dirty="0" smtClean="0"/>
                        <a:t> Ю. В.</a:t>
                      </a:r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Зорина</a:t>
                      </a:r>
                      <a:r>
                        <a:rPr lang="ru-RU" sz="2000" baseline="0" dirty="0" smtClean="0"/>
                        <a:t> Н. И.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•Выбраны мероприятия, для проведения на слете;</a:t>
                      </a:r>
                    </a:p>
                    <a:p>
                      <a:r>
                        <a:rPr lang="ru-RU" sz="2400" dirty="0" smtClean="0"/>
                        <a:t>•Выбраны дата и время проведения слета (8-9</a:t>
                      </a:r>
                      <a:r>
                        <a:rPr lang="ru-RU" sz="2400" baseline="0" dirty="0" smtClean="0"/>
                        <a:t> декабря 2012г)</a:t>
                      </a:r>
                      <a:r>
                        <a:rPr lang="ru-RU" sz="2400" dirty="0" smtClean="0"/>
                        <a:t>;</a:t>
                      </a:r>
                    </a:p>
                    <a:p>
                      <a:r>
                        <a:rPr lang="ru-RU" sz="2400" dirty="0" smtClean="0"/>
                        <a:t>•Определено количество участников слета (100 ч).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1879508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Общий слет между Добрянским и Верещагинским районами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8-9 декабря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Зорина</a:t>
                      </a:r>
                      <a:r>
                        <a:rPr lang="ru-RU" sz="2000" baseline="0" dirty="0" smtClean="0"/>
                        <a:t> Н. И. </a:t>
                      </a:r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Тиунова Анна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•</a:t>
                      </a:r>
                      <a:r>
                        <a:rPr lang="ru-RU" sz="2400" dirty="0" smtClean="0"/>
                        <a:t>Познакомились и научились новым формам и методам восстановительных технологий.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142201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План</a:t>
            </a:r>
            <a:r>
              <a:rPr lang="ru-RU" dirty="0" smtClean="0"/>
              <a:t> </a:t>
            </a:r>
            <a:r>
              <a:rPr lang="ru-RU" sz="4000" dirty="0" smtClean="0"/>
              <a:t>мероприятий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0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19" y="260648"/>
            <a:ext cx="8928992" cy="338437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00B050"/>
                </a:solidFill>
                <a:effectLst/>
              </a:rPr>
              <a:t>Основной этап: </a:t>
            </a:r>
            <a:br>
              <a:rPr lang="ru-RU" sz="4000" dirty="0" smtClean="0">
                <a:solidFill>
                  <a:srgbClr val="00B050"/>
                </a:solidFill>
                <a:effectLst/>
              </a:rPr>
            </a:br>
            <a:r>
              <a:rPr lang="ru-RU" sz="4000" i="1" dirty="0" smtClean="0">
                <a:solidFill>
                  <a:srgbClr val="00B050"/>
                </a:solidFill>
                <a:effectLst/>
                <a:cs typeface="Simplified Arabic" pitchFamily="18" charset="-78"/>
              </a:rPr>
              <a:t>проведение </a:t>
            </a:r>
            <a:r>
              <a:rPr lang="en-US" sz="4000" i="1" dirty="0" smtClean="0">
                <a:solidFill>
                  <a:srgbClr val="00B050"/>
                </a:solidFill>
                <a:effectLst/>
                <a:cs typeface="Simplified Arabic" pitchFamily="18" charset="-78"/>
              </a:rPr>
              <a:t>V</a:t>
            </a:r>
            <a:r>
              <a:rPr lang="ru-RU" sz="4000" i="1" dirty="0" smtClean="0">
                <a:solidFill>
                  <a:srgbClr val="00B050"/>
                </a:solidFill>
                <a:effectLst/>
                <a:cs typeface="Simplified Arabic" pitchFamily="18" charset="-78"/>
              </a:rPr>
              <a:t> слёта ШСП </a:t>
            </a:r>
            <a:r>
              <a:rPr lang="ru-RU" sz="4000" i="1" dirty="0" smtClean="0">
                <a:cs typeface="Simplified Arabic" pitchFamily="18" charset="-78"/>
              </a:rPr>
              <a:t/>
            </a:r>
            <a:br>
              <a:rPr lang="ru-RU" sz="4000" i="1" dirty="0" smtClean="0">
                <a:cs typeface="Simplified Arabic" pitchFamily="18" charset="-78"/>
              </a:rPr>
            </a:br>
            <a:r>
              <a:rPr lang="ru-RU" sz="4900" dirty="0" smtClean="0">
                <a:solidFill>
                  <a:srgbClr val="00B0F0"/>
                </a:solidFill>
                <a:effectLst/>
                <a:latin typeface="Segoe Script" pitchFamily="34" charset="0"/>
              </a:rPr>
              <a:t>«Глобальное нашествие»</a:t>
            </a:r>
            <a:r>
              <a:rPr lang="ru-RU" sz="4900" dirty="0" smtClean="0">
                <a:latin typeface="Segoe Script" pitchFamily="34" charset="0"/>
              </a:rPr>
              <a:t/>
            </a:r>
            <a:br>
              <a:rPr lang="ru-RU" sz="4900" dirty="0" smtClean="0">
                <a:latin typeface="Segoe Script" pitchFamily="34" charset="0"/>
              </a:rPr>
            </a:br>
            <a:r>
              <a:rPr lang="ru-RU" sz="3600" dirty="0" smtClean="0">
                <a:solidFill>
                  <a:srgbClr val="00B050"/>
                </a:solidFill>
                <a:effectLst/>
              </a:rPr>
              <a:t>Количество районов – 4 (Добрянский, </a:t>
            </a:r>
            <a:r>
              <a:rPr lang="ru-RU" sz="3600" dirty="0">
                <a:solidFill>
                  <a:srgbClr val="00B050"/>
                </a:solidFill>
                <a:effectLst/>
              </a:rPr>
              <a:t>В</a:t>
            </a:r>
            <a:r>
              <a:rPr lang="ru-RU" sz="3600" dirty="0" smtClean="0">
                <a:solidFill>
                  <a:srgbClr val="00B050"/>
                </a:solidFill>
                <a:effectLst/>
              </a:rPr>
              <a:t>ерещагинский, Нытвенский, Частинский)</a:t>
            </a:r>
            <a:br>
              <a:rPr lang="ru-RU" sz="3600" dirty="0" smtClean="0">
                <a:solidFill>
                  <a:srgbClr val="00B050"/>
                </a:solidFill>
                <a:effectLst/>
              </a:rPr>
            </a:br>
            <a:r>
              <a:rPr lang="ru-RU" sz="3600" dirty="0" smtClean="0">
                <a:solidFill>
                  <a:srgbClr val="00B050"/>
                </a:solidFill>
                <a:effectLst/>
              </a:rPr>
              <a:t>Количество команд - 14</a:t>
            </a:r>
            <a:br>
              <a:rPr lang="ru-RU" sz="3600" dirty="0" smtClean="0">
                <a:solidFill>
                  <a:srgbClr val="00B050"/>
                </a:solidFill>
                <a:effectLst/>
              </a:rPr>
            </a:br>
            <a:r>
              <a:rPr lang="ru-RU" sz="3600" dirty="0" smtClean="0">
                <a:solidFill>
                  <a:srgbClr val="00B050"/>
                </a:solidFill>
                <a:effectLst/>
              </a:rPr>
              <a:t>Всего участников-101 человек</a:t>
            </a:r>
            <a:r>
              <a:rPr lang="ru-RU" sz="4900" dirty="0" smtClean="0">
                <a:latin typeface="Segoe Script" pitchFamily="34" charset="0"/>
              </a:rPr>
              <a:t/>
            </a:r>
            <a:br>
              <a:rPr lang="ru-RU" sz="4900" dirty="0" smtClean="0">
                <a:latin typeface="Segoe Script" pitchFamily="34" charset="0"/>
              </a:rPr>
            </a:br>
            <a:endParaRPr lang="ru-RU" sz="4900" dirty="0">
              <a:latin typeface="Segoe Script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32" y="3789040"/>
            <a:ext cx="8813117" cy="2695777"/>
          </a:xfrm>
        </p:spPr>
      </p:pic>
    </p:spTree>
    <p:extLst>
      <p:ext uri="{BB962C8B-B14F-4D97-AF65-F5344CB8AC3E}">
        <p14:creationId xmlns:p14="http://schemas.microsoft.com/office/powerpoint/2010/main" val="27589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effectLst/>
              </a:rPr>
              <a:t>Мероприятия слета:</a:t>
            </a:r>
            <a:endParaRPr lang="ru-RU" sz="4400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616624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4700" dirty="0" smtClean="0"/>
              <a:t>Работа  площадок: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Сказкотерапия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Школьная конференция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Тренинг коммуникативных навыков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Круг принятия решения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Работа с медиапрограммами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Арттерапия</a:t>
            </a:r>
          </a:p>
          <a:p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35010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555282"/>
            <a:ext cx="6412405" cy="352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effectLst/>
              </a:rPr>
              <a:t>«</a:t>
            </a:r>
            <a:r>
              <a:rPr lang="ru-RU" dirty="0">
                <a:solidFill>
                  <a:srgbClr val="00B050"/>
                </a:solidFill>
                <a:effectLst/>
              </a:rPr>
              <a:t>С</a:t>
            </a:r>
            <a:r>
              <a:rPr lang="ru-RU" dirty="0" smtClean="0">
                <a:solidFill>
                  <a:srgbClr val="00B050"/>
                </a:solidFill>
                <a:effectLst/>
              </a:rPr>
              <a:t>казкотерапия»</a:t>
            </a:r>
            <a:endParaRPr lang="ru-RU" dirty="0">
              <a:solidFill>
                <a:srgbClr val="00B050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069554"/>
            <a:ext cx="5179395" cy="34557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4077072"/>
            <a:ext cx="3240359" cy="2448271"/>
          </a:xfrm>
          <a:prstGeom prst="rect">
            <a:avLst/>
          </a:prstGeom>
        </p:spPr>
        <p:txBody>
          <a:bodyPr vert="horz" anchor="ctr">
            <a:normAutofit fontScale="7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u="sng" dirty="0" smtClean="0">
                <a:solidFill>
                  <a:srgbClr val="002060"/>
                </a:solidFill>
                <a:effectLst/>
              </a:rPr>
              <a:t>Ведущая: </a:t>
            </a:r>
          </a:p>
          <a:p>
            <a:r>
              <a:rPr lang="ru-RU" dirty="0" smtClean="0">
                <a:solidFill>
                  <a:srgbClr val="002060"/>
                </a:solidFill>
                <a:effectLst/>
              </a:rPr>
              <a:t>Татьяна </a:t>
            </a:r>
            <a:r>
              <a:rPr lang="ru-RU" dirty="0" err="1" smtClean="0">
                <a:solidFill>
                  <a:srgbClr val="002060"/>
                </a:solidFill>
                <a:effectLst/>
              </a:rPr>
              <a:t>Былкина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3800" b="0" dirty="0" smtClean="0">
                <a:solidFill>
                  <a:srgbClr val="002060"/>
                </a:solidFill>
                <a:effectLst/>
              </a:rPr>
              <a:t>медиатор ШСП Добрянского района</a:t>
            </a:r>
            <a:endParaRPr lang="ru-RU" sz="3800" b="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395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446</TotalTime>
  <Words>539</Words>
  <Application>Microsoft Office PowerPoint</Application>
  <PresentationFormat>Экран (4:3)</PresentationFormat>
  <Paragraphs>120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 Проект Верещагинского и Добрянского районов.     (Сентябрь 2012- МАРТ 2013)</vt:lpstr>
      <vt:lpstr>Проблема:</vt:lpstr>
      <vt:lpstr>Цель: </vt:lpstr>
      <vt:lpstr>Задачи: </vt:lpstr>
      <vt:lpstr>Планируемый результат:</vt:lpstr>
      <vt:lpstr>Презентация PowerPoint</vt:lpstr>
      <vt:lpstr> Основной этап:  проведение V слёта ШСП  «Глобальное нашествие» Количество районов – 4 (Добрянский, Верещагинский, Нытвенский, Частинский) Количество команд - 14 Всего участников-101 человек </vt:lpstr>
      <vt:lpstr>Мероприятия слета:</vt:lpstr>
      <vt:lpstr>«Сказкотерапия»</vt:lpstr>
      <vt:lpstr>Школьная конференция</vt:lpstr>
      <vt:lpstr>Тренинг коммуникативных навыков</vt:lpstr>
      <vt:lpstr>Круги принятия решения</vt:lpstr>
      <vt:lpstr>Работа с медиапрограммами</vt:lpstr>
      <vt:lpstr>Artтехника</vt:lpstr>
      <vt:lpstr>Вечернее мероприятие  КВН «Нашествие на юбилей»</vt:lpstr>
      <vt:lpstr>Интеллектуальная игра «Десяточка» </vt:lpstr>
      <vt:lpstr>Презентация PowerPoint</vt:lpstr>
      <vt:lpstr>Внедрение новых методов в районах</vt:lpstr>
      <vt:lpstr>Конференция</vt:lpstr>
      <vt:lpstr>Перспективы</vt:lpstr>
      <vt:lpstr>До встречи на конференции в городе Добрянка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Верещагинского и Добрянского районов.</dc:title>
  <dc:creator>777</dc:creator>
  <cp:lastModifiedBy>ЦПМСС</cp:lastModifiedBy>
  <cp:revision>38</cp:revision>
  <cp:lastPrinted>2013-03-13T12:44:52Z</cp:lastPrinted>
  <dcterms:created xsi:type="dcterms:W3CDTF">2013-03-05T15:10:10Z</dcterms:created>
  <dcterms:modified xsi:type="dcterms:W3CDTF">2013-03-13T14:47:48Z</dcterms:modified>
</cp:coreProperties>
</file>